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760" r:id="rId2"/>
    <p:sldMasterId id="2147483784" r:id="rId3"/>
  </p:sldMasterIdLst>
  <p:notesMasterIdLst>
    <p:notesMasterId r:id="rId177"/>
  </p:notesMasterIdLst>
  <p:sldIdLst>
    <p:sldId id="644" r:id="rId4"/>
    <p:sldId id="479" r:id="rId5"/>
    <p:sldId id="632" r:id="rId6"/>
    <p:sldId id="581" r:id="rId7"/>
    <p:sldId id="645" r:id="rId8"/>
    <p:sldId id="627" r:id="rId9"/>
    <p:sldId id="628" r:id="rId10"/>
    <p:sldId id="629" r:id="rId11"/>
    <p:sldId id="630" r:id="rId12"/>
    <p:sldId id="637" r:id="rId13"/>
    <p:sldId id="660" r:id="rId14"/>
    <p:sldId id="631" r:id="rId15"/>
    <p:sldId id="262" r:id="rId16"/>
    <p:sldId id="257" r:id="rId17"/>
    <p:sldId id="258" r:id="rId18"/>
    <p:sldId id="584" r:id="rId19"/>
    <p:sldId id="260" r:id="rId20"/>
    <p:sldId id="261" r:id="rId21"/>
    <p:sldId id="585" r:id="rId22"/>
    <p:sldId id="263" r:id="rId23"/>
    <p:sldId id="264" r:id="rId24"/>
    <p:sldId id="586" r:id="rId25"/>
    <p:sldId id="266" r:id="rId26"/>
    <p:sldId id="267" r:id="rId27"/>
    <p:sldId id="587" r:id="rId28"/>
    <p:sldId id="269" r:id="rId29"/>
    <p:sldId id="270" r:id="rId30"/>
    <p:sldId id="588" r:id="rId31"/>
    <p:sldId id="272" r:id="rId32"/>
    <p:sldId id="273" r:id="rId33"/>
    <p:sldId id="589" r:id="rId34"/>
    <p:sldId id="275" r:id="rId35"/>
    <p:sldId id="276" r:id="rId36"/>
    <p:sldId id="590" r:id="rId37"/>
    <p:sldId id="278" r:id="rId38"/>
    <p:sldId id="279" r:id="rId39"/>
    <p:sldId id="591" r:id="rId40"/>
    <p:sldId id="281" r:id="rId41"/>
    <p:sldId id="282" r:id="rId42"/>
    <p:sldId id="592" r:id="rId43"/>
    <p:sldId id="284" r:id="rId44"/>
    <p:sldId id="285" r:id="rId45"/>
    <p:sldId id="593" r:id="rId46"/>
    <p:sldId id="287" r:id="rId47"/>
    <p:sldId id="288" r:id="rId48"/>
    <p:sldId id="594" r:id="rId49"/>
    <p:sldId id="290" r:id="rId50"/>
    <p:sldId id="291" r:id="rId51"/>
    <p:sldId id="595" r:id="rId52"/>
    <p:sldId id="293" r:id="rId53"/>
    <p:sldId id="294" r:id="rId54"/>
    <p:sldId id="596" r:id="rId55"/>
    <p:sldId id="296" r:id="rId56"/>
    <p:sldId id="297" r:id="rId57"/>
    <p:sldId id="597" r:id="rId58"/>
    <p:sldId id="299" r:id="rId59"/>
    <p:sldId id="300" r:id="rId60"/>
    <p:sldId id="598" r:id="rId61"/>
    <p:sldId id="302" r:id="rId62"/>
    <p:sldId id="303" r:id="rId63"/>
    <p:sldId id="599" r:id="rId64"/>
    <p:sldId id="305" r:id="rId65"/>
    <p:sldId id="306" r:id="rId66"/>
    <p:sldId id="600" r:id="rId67"/>
    <p:sldId id="308" r:id="rId68"/>
    <p:sldId id="309" r:id="rId69"/>
    <p:sldId id="601" r:id="rId70"/>
    <p:sldId id="311" r:id="rId71"/>
    <p:sldId id="312" r:id="rId72"/>
    <p:sldId id="602" r:id="rId73"/>
    <p:sldId id="314" r:id="rId74"/>
    <p:sldId id="315" r:id="rId75"/>
    <p:sldId id="603" r:id="rId76"/>
    <p:sldId id="317" r:id="rId77"/>
    <p:sldId id="318" r:id="rId78"/>
    <p:sldId id="604" r:id="rId79"/>
    <p:sldId id="320" r:id="rId80"/>
    <p:sldId id="620" r:id="rId81"/>
    <p:sldId id="622" r:id="rId82"/>
    <p:sldId id="606" r:id="rId83"/>
    <p:sldId id="326" r:id="rId84"/>
    <p:sldId id="327" r:id="rId85"/>
    <p:sldId id="607" r:id="rId86"/>
    <p:sldId id="329" r:id="rId87"/>
    <p:sldId id="330" r:id="rId88"/>
    <p:sldId id="608" r:id="rId89"/>
    <p:sldId id="332" r:id="rId90"/>
    <p:sldId id="333" r:id="rId91"/>
    <p:sldId id="609" r:id="rId92"/>
    <p:sldId id="335" r:id="rId93"/>
    <p:sldId id="336" r:id="rId94"/>
    <p:sldId id="610" r:id="rId95"/>
    <p:sldId id="338" r:id="rId96"/>
    <p:sldId id="339" r:id="rId97"/>
    <p:sldId id="611" r:id="rId98"/>
    <p:sldId id="617" r:id="rId99"/>
    <p:sldId id="618" r:id="rId100"/>
    <p:sldId id="265" r:id="rId101"/>
    <p:sldId id="268" r:id="rId102"/>
    <p:sldId id="271" r:id="rId103"/>
    <p:sldId id="274" r:id="rId104"/>
    <p:sldId id="277" r:id="rId105"/>
    <p:sldId id="280" r:id="rId106"/>
    <p:sldId id="283" r:id="rId107"/>
    <p:sldId id="286" r:id="rId108"/>
    <p:sldId id="289" r:id="rId109"/>
    <p:sldId id="292" r:id="rId110"/>
    <p:sldId id="295" r:id="rId111"/>
    <p:sldId id="298" r:id="rId112"/>
    <p:sldId id="301" r:id="rId113"/>
    <p:sldId id="626" r:id="rId114"/>
    <p:sldId id="623" r:id="rId115"/>
    <p:sldId id="624" r:id="rId116"/>
    <p:sldId id="304" r:id="rId117"/>
    <p:sldId id="307" r:id="rId118"/>
    <p:sldId id="310" r:id="rId119"/>
    <p:sldId id="313" r:id="rId120"/>
    <p:sldId id="316" r:id="rId121"/>
    <p:sldId id="319" r:id="rId122"/>
    <p:sldId id="322" r:id="rId123"/>
    <p:sldId id="325" r:id="rId124"/>
    <p:sldId id="328" r:id="rId125"/>
    <p:sldId id="331" r:id="rId126"/>
    <p:sldId id="334" r:id="rId127"/>
    <p:sldId id="337" r:id="rId128"/>
    <p:sldId id="340" r:id="rId129"/>
    <p:sldId id="343" r:id="rId130"/>
    <p:sldId id="346" r:id="rId131"/>
    <p:sldId id="349" r:id="rId132"/>
    <p:sldId id="352" r:id="rId133"/>
    <p:sldId id="355" r:id="rId134"/>
    <p:sldId id="358" r:id="rId135"/>
    <p:sldId id="361" r:id="rId136"/>
    <p:sldId id="364" r:id="rId137"/>
    <p:sldId id="625" r:id="rId138"/>
    <p:sldId id="367" r:id="rId139"/>
    <p:sldId id="370" r:id="rId140"/>
    <p:sldId id="373" r:id="rId141"/>
    <p:sldId id="376" r:id="rId142"/>
    <p:sldId id="379" r:id="rId143"/>
    <p:sldId id="382" r:id="rId144"/>
    <p:sldId id="385" r:id="rId145"/>
    <p:sldId id="388" r:id="rId146"/>
    <p:sldId id="391" r:id="rId147"/>
    <p:sldId id="394" r:id="rId148"/>
    <p:sldId id="397" r:id="rId149"/>
    <p:sldId id="400" r:id="rId150"/>
    <p:sldId id="403" r:id="rId151"/>
    <p:sldId id="406" r:id="rId152"/>
    <p:sldId id="409" r:id="rId153"/>
    <p:sldId id="412" r:id="rId154"/>
    <p:sldId id="415" r:id="rId155"/>
    <p:sldId id="418" r:id="rId156"/>
    <p:sldId id="421" r:id="rId157"/>
    <p:sldId id="424" r:id="rId158"/>
    <p:sldId id="427" r:id="rId159"/>
    <p:sldId id="430" r:id="rId160"/>
    <p:sldId id="433" r:id="rId161"/>
    <p:sldId id="436" r:id="rId162"/>
    <p:sldId id="439" r:id="rId163"/>
    <p:sldId id="442" r:id="rId164"/>
    <p:sldId id="445" r:id="rId165"/>
    <p:sldId id="448" r:id="rId166"/>
    <p:sldId id="451" r:id="rId167"/>
    <p:sldId id="454" r:id="rId168"/>
    <p:sldId id="457" r:id="rId169"/>
    <p:sldId id="460" r:id="rId170"/>
    <p:sldId id="612" r:id="rId171"/>
    <p:sldId id="613" r:id="rId172"/>
    <p:sldId id="614" r:id="rId173"/>
    <p:sldId id="615" r:id="rId174"/>
    <p:sldId id="616" r:id="rId175"/>
    <p:sldId id="583" r:id="rId176"/>
  </p:sldIdLst>
  <p:sldSz cx="9144000" cy="6858000" type="screen4x3"/>
  <p:notesSz cx="6858000" cy="9144000"/>
  <p:custDataLst>
    <p:tags r:id="rId17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0"/>
  </p:normalViewPr>
  <p:slideViewPr>
    <p:cSldViewPr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theme" Target="theme/theme1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tableStyles" Target="tableStyles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tags" Target="tags/tag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viewProps" Target="viewProps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962D9-7E01-4716-AD7C-787D94151927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E2920-3FAF-4686-BCAB-3398A5173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13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6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E2920-3FAF-4686-BCAB-3398A5173BA0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E2920-3FAF-4686-BCAB-3398A5173BA0}" type="slidenum">
              <a:rPr lang="en-US" smtClean="0"/>
              <a:t>163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26CF-761B-4BFE-9A29-1C755B3CD58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4A4D8-548D-496C-B892-2729AF6988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6854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9388634"/>
      </p:ext>
    </p:extLst>
  </p:cSld>
  <p:clrMapOvr>
    <a:masterClrMapping/>
  </p:clrMapOvr>
  <p:transition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5976595"/>
      </p:ext>
    </p:extLst>
  </p:cSld>
  <p:clrMapOvr>
    <a:masterClrMapping/>
  </p:clrMapOvr>
  <p:transition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09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447D-FE53-48B3-84A4-7FE4A3A44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F7FEC-17B8-4A1E-81B1-F9782A32A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F656-63B3-431E-A821-8E3F561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F55B-F721-4EFE-A6DC-6DDE785CD2A5}" type="datetime1">
              <a:rPr lang="en-IN" smtClean="0"/>
              <a:t>01-01-2025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4F9A8-5188-40AD-9A36-A7256AA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CE1A6-7323-4943-B095-755BA7A7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838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C02A-7099-4AC1-8FE4-A3B7533B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105C6-CF5D-4646-AC36-32788D73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6F235-A3B5-4500-B144-DB8AD6A8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D18E-C767-40FF-BB4C-78A93FE53F85}" type="datetime1">
              <a:rPr lang="en-IN" smtClean="0"/>
              <a:t>01-01-2025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83D1-CDB7-48B8-B410-A1FF07E2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23C4-707C-4F6F-8BC1-CB2FD406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031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FB05-A92E-4950-B006-F5937EE1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AD9A-4B69-48A1-B595-AFF5D5DC2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282B9-E96C-4F32-9E04-B6C68126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8C37-E438-4E23-BFF0-5EBD1D98994B}" type="datetime1">
              <a:rPr lang="en-IN" smtClean="0"/>
              <a:t>01-01-2025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51A73-0038-416D-AD40-07292AA6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9A758-DA83-4818-BE34-D8F0E2B2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6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0FBC-8396-4F70-B705-7C6633C5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5B16-66F3-49EA-8556-C33564D5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03288-9BEF-4231-81E2-FF791600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D3801-9E29-4BC9-8A7B-D693FED5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8480-2C0E-4EC4-BFC8-7D4C2640650D}" type="datetime1">
              <a:rPr lang="en-IN" smtClean="0"/>
              <a:t>01-01-2025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2E589-B272-4A6B-91CC-614E052D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972C2-7258-4D13-884C-CC8BA116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836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3906-0184-4576-8514-C95D514C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A1754-32AA-40D8-A5D1-99BBB7BBA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E1A20-963A-4320-900C-2708A7E0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37F39-0CD1-457F-8EEB-E1062E303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5B794-5332-4A81-8519-0700CD50E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AF5F3-05A2-4578-AAC0-E15FE85F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63AD-808B-4D7D-A414-0013CB93D663}" type="datetime1">
              <a:rPr lang="en-IN" smtClean="0"/>
              <a:t>01-01-2025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71A55-0C2F-4919-A273-A30CF488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5B332-9B55-4ADC-AF40-0B391C29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6229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6CE5-319D-42AE-9AB6-28E275F7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01781-294A-4C94-AD4B-3A5CC1A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1B8D-C6FC-4C5B-B31B-E888A7742479}" type="datetime1">
              <a:rPr lang="en-IN" smtClean="0"/>
              <a:t>01-01-2025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057E4-C9F9-4049-9D86-125F1C5E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2FFC6-FDC4-406E-ADCE-60A80A09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24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F269B-28EB-4E17-8897-A96B005A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8A433-AABD-49F8-B211-EBBF91FAF886}" type="datetime1">
              <a:rPr lang="en-IN" smtClean="0"/>
              <a:t>01-01-2025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9BEE-AAF6-4471-9D64-757640E5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E16A3-AEC4-4ABE-9FE5-273399D6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631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F73FE-96F3-4DE5-A2AC-76E2FD58E204}" type="datetime1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7799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30D0-0A3A-4328-AFD1-6D209B43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B154-895F-4498-8691-B3CED093A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CFCB5-1DF4-400A-8CB0-0CEAF2880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20D16-5CE9-4CEC-A86A-1E2A7897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0468-51B2-46FC-99FF-1C6A61F866CD}" type="datetime1">
              <a:rPr lang="en-IN" smtClean="0"/>
              <a:t>01-01-2025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5632C-08DE-4593-9F50-DF66C2BF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BE490-129F-4CD5-BB13-CBC8B93C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78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7DE1-2C6E-4740-831F-2F3E39FC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0F454-219C-4597-AAE1-B8576D0A6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32B7F-13A3-468A-8B10-124693382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3C53E-B114-4741-B8AF-2B19DAE4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C8C9-B3AD-4816-A924-C08CFA19624B}" type="datetime1">
              <a:rPr lang="en-IN" smtClean="0"/>
              <a:t>01-01-2025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4D49-CE35-470C-8840-F7C3CD63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8365-1663-469B-81A0-26C3D503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41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9239-1359-4213-9F14-087C0C1C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44A0A-51BA-4090-8622-3DF8F938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1267-B0CD-4139-AEAE-39B73B3D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BF0B-117C-41AE-B17E-0DE17A38906F}" type="datetime1">
              <a:rPr lang="en-IN" smtClean="0"/>
              <a:t>01-01-2025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78069-3CB7-47A1-BBF6-B58E8522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45DB9-7423-4FF3-832D-C586E5C6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272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96C4D-361C-4524-B027-DC80BE0DA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A4CF4-18AC-4E3F-BDF4-00A73C58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E5D4-4777-49F2-B097-C84768B9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D3C7B-93B8-49FF-838F-56523495D4BC}" type="datetime1">
              <a:rPr lang="en-IN" smtClean="0"/>
              <a:t>01-01-2025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DB21-654D-4D93-B85F-24E9ABA6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AF652-A5B3-4CD5-8A9F-D640B1D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477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75533" y="322834"/>
            <a:ext cx="239293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253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09720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2033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65670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312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3026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365526"/>
      </p:ext>
    </p:extLst>
  </p:cSld>
  <p:clrMapOvr>
    <a:masterClrMapping/>
  </p:clrMapOvr>
  <p:transition/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3428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9263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68912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1917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25212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8062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2639422"/>
      </p:ext>
    </p:extLst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589689"/>
      </p:ext>
    </p:extLst>
  </p:cSld>
  <p:clrMapOvr>
    <a:masterClrMapping/>
  </p:clrMapOvr>
  <p:transition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26CF-761B-4BFE-9A29-1C755B3CD587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4A4D8-548D-496C-B892-2729AF6988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7220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239230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4792914"/>
      </p:ext>
    </p:extLst>
  </p:cSld>
  <p:clrMapOvr>
    <a:masterClrMapping/>
  </p:clrMapOvr>
  <p:transition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156470"/>
      </p:ext>
    </p:extLst>
  </p:cSld>
  <p:clrMapOvr>
    <a:masterClrMapping/>
  </p:clrMapOvr>
  <p:transition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fld id="{123163DA-BA60-4E1E-AAEC-14CE7563E527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44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86" r:id="rId12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D06F1-9727-479F-8947-772EBEDE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7525C-D4EF-478D-83B4-D3106890B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C5EC-3FD3-4382-94AA-2C17B4976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fld id="{17AD2D89-5A88-42BD-B76B-32A1F2738A72}" type="datetime1">
              <a:rPr lang="en-IN" sz="1200" b="0" strike="noStrike" spc="-1" smtClean="0">
                <a:latin typeface="Times New Roman"/>
              </a:rPr>
              <a:t>01-01-2025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CB26D-D7A0-4C32-940F-87718F22B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866-EC27-470C-8458-9EE2E4A80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243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85" r:id="rId12"/>
  </p:sldLayoutIdLst>
  <p:transition/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26DDFB-827E-45F5-B4A5-8FBD5E6C6185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6EE2F3-5189-4C2E-8E04-146EF5D13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60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ptel.ac.in/courses/117106086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2511" y="5851823"/>
            <a:ext cx="8637241" cy="951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2000" b="1" spc="5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3380" y="1448767"/>
            <a:ext cx="8637240" cy="1924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Trebuchet MS" pitchFamily="34" charset="0"/>
                <a:ea typeface="Verdana" pitchFamily="34" charset="0"/>
              </a:rPr>
              <a:t>Applied Digital Logic Design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4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Trebuchet MS" pitchFamily="34" charset="0"/>
                <a:ea typeface="Verdana" pitchFamily="34" charset="0"/>
              </a:rPr>
              <a:t>(EC1002-2)</a:t>
            </a:r>
            <a:endParaRPr lang="en-IN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Trebuchet MS" pitchFamily="34" charset="0"/>
              <a:ea typeface="Verdana" pitchFamily="34" charset="0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32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3333CC"/>
              </a:solidFill>
              <a:latin typeface="Trebuchet MS" pitchFamily="34" charset="0"/>
              <a:ea typeface="Verdana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9691" y="3974540"/>
            <a:ext cx="7814671" cy="269202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3333CC"/>
                </a:solidFill>
                <a:latin typeface="Trebuchet MS" pitchFamily="34" charset="0"/>
                <a:ea typeface="Verdana" pitchFamily="34" charset="0"/>
                <a:cs typeface="Verdana" pitchFamily="34" charset="0"/>
              </a:rPr>
              <a:t>Department of E&amp;CE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3333CC"/>
                </a:solidFill>
                <a:latin typeface="Trebuchet MS" pitchFamily="34" charset="0"/>
                <a:ea typeface="Verdana" pitchFamily="34" charset="0"/>
                <a:cs typeface="Verdana" pitchFamily="34" charset="0"/>
              </a:rPr>
              <a:t>N.M.A.M. Institute of Technology, </a:t>
            </a:r>
            <a:r>
              <a:rPr lang="en-US" sz="3200" b="1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3333CC"/>
                </a:solidFill>
                <a:latin typeface="Trebuchet MS" pitchFamily="34" charset="0"/>
                <a:ea typeface="Verdana" pitchFamily="34" charset="0"/>
                <a:cs typeface="Verdana" pitchFamily="34" charset="0"/>
              </a:rPr>
              <a:t>Nitte</a:t>
            </a:r>
            <a:endParaRPr lang="en-US" sz="3200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67899" y="2911029"/>
            <a:ext cx="77664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F1F237-EE52-4596-A202-226649438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94" y="-50462"/>
            <a:ext cx="5541275" cy="61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5447D-CEF6-D60B-1AD0-D6656F41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3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NPTEL/ MOOC Links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10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hlinkClick r:id="rId2"/>
              </a:rPr>
              <a:t>https://nptel.ac.in/courses/117106086</a:t>
            </a:r>
            <a:endParaRPr lang="en-IN" sz="2400" dirty="0"/>
          </a:p>
          <a:p>
            <a:pPr algn="just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B379E-DCCC-6308-E3E0-2E73B5BB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General Logic Design Sequence</a:t>
            </a:r>
          </a:p>
        </p:txBody>
      </p:sp>
      <p:pic>
        <p:nvPicPr>
          <p:cNvPr id="12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31680" y="2057400"/>
            <a:ext cx="7068960" cy="332352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0E5F7-6526-4711-B3FE-97787397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Problem statements to Truth Table</a:t>
            </a:r>
          </a:p>
        </p:txBody>
      </p:sp>
      <p:pic>
        <p:nvPicPr>
          <p:cNvPr id="13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52480"/>
            <a:ext cx="9143640" cy="380952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6B4EA6-6219-4AA8-917E-CD36A583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>
            <a:fillRect/>
          </a:stretch>
        </p:blipFill>
        <p:spPr>
          <a:xfrm>
            <a:off x="76560" y="592920"/>
            <a:ext cx="8915040" cy="535068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2C4D7-5CEC-4765-AEDF-613C9143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685800"/>
            <a:ext cx="7821000" cy="540972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7B9E-AACB-4692-BBDF-3A8EF29D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8084520" cy="441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609480"/>
            <a:ext cx="8305560" cy="529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2209680"/>
            <a:ext cx="8610120" cy="124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243360"/>
            <a:ext cx="502524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457840" cy="35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8686440" cy="530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Evaluation Criteria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11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120587" y="1210234"/>
          <a:ext cx="6893859" cy="392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5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28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Assessment Weightage in Marks(Theory)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88">
                <a:tc>
                  <a:txBody>
                    <a:bodyPr/>
                    <a:lstStyle/>
                    <a:p>
                      <a:r>
                        <a:rPr lang="en-US" sz="2400" dirty="0"/>
                        <a:t>Mid Semester Exam 1 (MSE1)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88">
                <a:tc>
                  <a:txBody>
                    <a:bodyPr/>
                    <a:lstStyle/>
                    <a:p>
                      <a:r>
                        <a:rPr lang="en-US" sz="2400" dirty="0"/>
                        <a:t>Mid Semester Exam 2 (MSE2)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Tasks (4+4+2)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10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60% weightage, converted to 30 Marks, passing Marks :12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6D3A1A7-B9F5-803C-C256-9B407756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3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228600"/>
            <a:ext cx="4891320" cy="594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C514-C9BD-9119-9C64-67E3A661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FC4C9-600D-0C1F-28EF-6B0573F0FA68}"/>
              </a:ext>
            </a:extLst>
          </p:cNvPr>
          <p:cNvSpPr txBox="1"/>
          <p:nvPr/>
        </p:nvSpPr>
        <p:spPr>
          <a:xfrm>
            <a:off x="755576" y="836712"/>
            <a:ext cx="756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Design the combinational logic circuit which takes two, 2 bit numbers as its inputs and generates an output to indicate when the sum of the two numbers divisible by 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358584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2FE7-8C2C-9802-2475-2DEA10B7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4EB03-FC29-9679-A239-D755CD6056EC}"/>
              </a:ext>
            </a:extLst>
          </p:cNvPr>
          <p:cNvSpPr txBox="1"/>
          <p:nvPr/>
        </p:nvSpPr>
        <p:spPr>
          <a:xfrm>
            <a:off x="827584" y="-32455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Design the combinational logic circuit which takes two, 2 bit numbers as its inputs and generates an output to indicate when the sum of the two numbers divisible by 3.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38CADD-BECE-57D5-3427-32663420B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10775"/>
              </p:ext>
            </p:extLst>
          </p:nvPr>
        </p:nvGraphicFramePr>
        <p:xfrm>
          <a:off x="2555776" y="553720"/>
          <a:ext cx="619268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976">
                  <a:extLst>
                    <a:ext uri="{9D8B030D-6E8A-4147-A177-3AD203B41FA5}">
                      <a16:colId xmlns:a16="http://schemas.microsoft.com/office/drawing/2014/main" val="1348625954"/>
                    </a:ext>
                  </a:extLst>
                </a:gridCol>
                <a:gridCol w="866976">
                  <a:extLst>
                    <a:ext uri="{9D8B030D-6E8A-4147-A177-3AD203B41FA5}">
                      <a16:colId xmlns:a16="http://schemas.microsoft.com/office/drawing/2014/main" val="3760927249"/>
                    </a:ext>
                  </a:extLst>
                </a:gridCol>
                <a:gridCol w="743123">
                  <a:extLst>
                    <a:ext uri="{9D8B030D-6E8A-4147-A177-3AD203B41FA5}">
                      <a16:colId xmlns:a16="http://schemas.microsoft.com/office/drawing/2014/main" val="3551269070"/>
                    </a:ext>
                  </a:extLst>
                </a:gridCol>
                <a:gridCol w="907301">
                  <a:extLst>
                    <a:ext uri="{9D8B030D-6E8A-4147-A177-3AD203B41FA5}">
                      <a16:colId xmlns:a16="http://schemas.microsoft.com/office/drawing/2014/main" val="118038712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243463887"/>
                    </a:ext>
                  </a:extLst>
                </a:gridCol>
                <a:gridCol w="1800201">
                  <a:extLst>
                    <a:ext uri="{9D8B030D-6E8A-4147-A177-3AD203B41FA5}">
                      <a16:colId xmlns:a16="http://schemas.microsoft.com/office/drawing/2014/main" val="29868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MINTERM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4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41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dirty="0"/>
                        <a:t>’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3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baseline="30000" dirty="0"/>
                        <a:t>’</a:t>
                      </a:r>
                      <a:r>
                        <a:rPr lang="en-US" b="1" baseline="-25000" dirty="0"/>
                        <a:t> </a:t>
                      </a: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baseline="30000" dirty="0"/>
                        <a:t>’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2</a:t>
                      </a:r>
                      <a:endParaRPr lang="en-IN" b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2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1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2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baseline="30000" dirty="0"/>
                        <a:t>’</a:t>
                      </a: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baseline="30000" dirty="0"/>
                        <a:t>’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1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2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4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baseline="30000" dirty="0"/>
                        <a:t>’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baseline="30000" dirty="0"/>
                        <a:t>’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6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7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24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baseline="30000" dirty="0"/>
                        <a:t>’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baseline="30000" dirty="0"/>
                        <a:t>’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8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85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A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03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87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E2D9D-36C2-0634-8A05-1CBA52602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A226C-F86D-5482-1E03-892F3547A4DC}"/>
              </a:ext>
            </a:extLst>
          </p:cNvPr>
          <p:cNvSpPr txBox="1"/>
          <p:nvPr/>
        </p:nvSpPr>
        <p:spPr>
          <a:xfrm>
            <a:off x="863588" y="1556792"/>
            <a:ext cx="7416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b="1" i="0" u="none" strike="noStrike" kern="1200" baseline="-2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F= 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IN" baseline="30000" dirty="0">
                <a:latin typeface="Arial" panose="020B0604020202020204" pitchFamily="34" charset="0"/>
              </a:rPr>
              <a:t> </a:t>
            </a:r>
            <a:r>
              <a:rPr lang="en-IN" dirty="0"/>
              <a:t>+</a:t>
            </a:r>
            <a:r>
              <a:rPr lang="en-IN" baseline="30000" dirty="0">
                <a:latin typeface="Arial" panose="020B0604020202020204" pitchFamily="34" charset="0"/>
              </a:rPr>
              <a:t> 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N" baseline="-25000" dirty="0">
                <a:latin typeface="Arial" panose="020B0604020202020204" pitchFamily="34" charset="0"/>
              </a:rPr>
              <a:t> </a:t>
            </a:r>
            <a:r>
              <a:rPr lang="en-IN" dirty="0"/>
              <a:t>+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IN" baseline="30000" dirty="0">
                <a:latin typeface="Arial" panose="020B0604020202020204" pitchFamily="34" charset="0"/>
              </a:rPr>
              <a:t> </a:t>
            </a:r>
            <a:r>
              <a:rPr lang="en-IN" dirty="0"/>
              <a:t>+</a:t>
            </a:r>
            <a:r>
              <a:rPr lang="en-IN" baseline="30000" dirty="0">
                <a:latin typeface="Arial" panose="020B0604020202020204" pitchFamily="34" charset="0"/>
              </a:rPr>
              <a:t> 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b="1" i="0" u="none" strike="noStrike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en-US" b="1" baseline="-25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Arial" panose="020B060402020202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28400789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>
                <a:latin typeface="Calibri" pitchFamily="34" charset="0"/>
                <a:cs typeface="Calibri" pitchFamily="34" charset="0"/>
              </a:rPr>
              <a:t>Combinational Logic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9099" y="1219200"/>
            <a:ext cx="8229600" cy="4525963"/>
          </a:xfrm>
          <a:prstGeom prst="rect">
            <a:avLst/>
          </a:prstGeom>
        </p:spPr>
        <p:txBody>
          <a:bodyPr numCol="1"/>
          <a:lstStyle/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Three ways</a:t>
            </a:r>
          </a:p>
          <a:p>
            <a:pPr marL="777240" lvl="1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en-IN" sz="2000" b="1">
                <a:latin typeface="Arial" pitchFamily="34" charset="0"/>
                <a:cs typeface="Arial" pitchFamily="34" charset="0"/>
              </a:rPr>
              <a:t>Logic Diagram</a:t>
            </a:r>
            <a:r>
              <a:rPr lang="en-IN" sz="2000">
                <a:latin typeface="Arial" pitchFamily="34" charset="0"/>
                <a:cs typeface="Arial" pitchFamily="34" charset="0"/>
              </a:rPr>
              <a:t>: Graphical representation</a:t>
            </a:r>
          </a:p>
          <a:p>
            <a:pPr marL="777240" lvl="1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en-IN" sz="2000" b="1">
                <a:latin typeface="Arial" pitchFamily="34" charset="0"/>
                <a:cs typeface="Arial" pitchFamily="34" charset="0"/>
              </a:rPr>
              <a:t>Truth Table</a:t>
            </a:r>
            <a:r>
              <a:rPr lang="en-IN" sz="2000">
                <a:latin typeface="Arial" pitchFamily="34" charset="0"/>
                <a:cs typeface="Arial" pitchFamily="34" charset="0"/>
              </a:rPr>
              <a:t>:  A list that shows all the output states in tabular form for each possible combination of input variable.</a:t>
            </a:r>
          </a:p>
          <a:p>
            <a:pPr marL="777240" lvl="1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en-IN" sz="2000" b="1">
                <a:latin typeface="Arial" pitchFamily="34" charset="0"/>
                <a:cs typeface="Arial" pitchFamily="34" charset="0"/>
              </a:rPr>
              <a:t>Boolean Equations</a:t>
            </a:r>
            <a:r>
              <a:rPr lang="en-IN" sz="2000">
                <a:latin typeface="Arial" pitchFamily="34" charset="0"/>
                <a:cs typeface="Arial" pitchFamily="34" charset="0"/>
              </a:rPr>
              <a:t>: Algebraic expression showing the operation of the logic circuit for each input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114</a:t>
            </a:fld>
            <a:endParaRPr lang="en-IN"/>
          </a:p>
        </p:txBody>
      </p:sp>
      <p:pic>
        <p:nvPicPr>
          <p:cNvPr id="7170" name="Picture 2" descr="C:\Users\DELL\Downloads\comb2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581400"/>
            <a:ext cx="4896326" cy="307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04578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Boolean Equations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Also known as Switching equations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b="1">
                <a:latin typeface="Arial" pitchFamily="34" charset="0"/>
                <a:cs typeface="Arial" pitchFamily="34" charset="0"/>
              </a:rPr>
              <a:t>literal</a:t>
            </a:r>
            <a:r>
              <a:rPr lang="en-IN" sz="2400">
                <a:latin typeface="Arial" pitchFamily="34" charset="0"/>
                <a:cs typeface="Arial" pitchFamily="34" charset="0"/>
              </a:rPr>
              <a:t> is a Boolean Variable or its complement (a, x’, z)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b="1">
                <a:latin typeface="Arial" pitchFamily="34" charset="0"/>
                <a:cs typeface="Arial" pitchFamily="34" charset="0"/>
              </a:rPr>
              <a:t>product term</a:t>
            </a:r>
            <a:r>
              <a:rPr lang="en-IN" sz="2400">
                <a:latin typeface="Arial" pitchFamily="34" charset="0"/>
                <a:cs typeface="Arial" pitchFamily="34" charset="0"/>
              </a:rPr>
              <a:t> is a literal or the logical product (AND) of multiple literals (ab, x’y, z’y’)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b="1">
                <a:latin typeface="Arial" pitchFamily="34" charset="0"/>
                <a:cs typeface="Arial" pitchFamily="34" charset="0"/>
              </a:rPr>
              <a:t>sum term</a:t>
            </a:r>
            <a:r>
              <a:rPr lang="en-IN" sz="2400">
                <a:latin typeface="Arial" pitchFamily="34" charset="0"/>
                <a:cs typeface="Arial" pitchFamily="34" charset="0"/>
              </a:rPr>
              <a:t> is a literal or the logical sum (OR) of multiple literals (a+b, a’+b, x’+y’)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b="1">
                <a:latin typeface="Arial" pitchFamily="34" charset="0"/>
                <a:cs typeface="Arial" pitchFamily="34" charset="0"/>
              </a:rPr>
              <a:t>sum of product (SOP) </a:t>
            </a:r>
            <a:r>
              <a:rPr lang="en-IN" sz="2400">
                <a:latin typeface="Arial" pitchFamily="34" charset="0"/>
                <a:cs typeface="Arial" pitchFamily="34" charset="0"/>
              </a:rPr>
              <a:t>is the logical OR of multiple product terms (ab+bc’+a’b’)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b="1">
                <a:latin typeface="Arial" pitchFamily="34" charset="0"/>
                <a:cs typeface="Arial" pitchFamily="34" charset="0"/>
              </a:rPr>
              <a:t>product of sum (POS) </a:t>
            </a:r>
            <a:r>
              <a:rPr lang="en-IN" sz="2400">
                <a:latin typeface="Arial" pitchFamily="34" charset="0"/>
                <a:cs typeface="Arial" pitchFamily="34" charset="0"/>
              </a:rPr>
              <a:t>is the logical AND of multiple sum terms[(a+b’)(a’+b’)(a’+b)]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553630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6786"/>
            <a:ext cx="8229600" cy="792162"/>
          </a:xfrm>
        </p:spPr>
        <p:txBody>
          <a:bodyPr/>
          <a:lstStyle/>
          <a:p>
            <a:r>
              <a:rPr lang="en-IN" sz="3200" err="1"/>
              <a:t>Minterms</a:t>
            </a:r>
            <a:endParaRPr lang="en-IN" sz="36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7827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minterm</a:t>
            </a:r>
            <a:r>
              <a:rPr lang="en-IN" sz="2400">
                <a:latin typeface="Arial" pitchFamily="34" charset="0"/>
                <a:cs typeface="Arial" pitchFamily="34" charset="0"/>
              </a:rPr>
              <a:t> is a special product of literals, in which each input variable appears exactly once.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function with n variables has 2</a:t>
            </a:r>
            <a:r>
              <a:rPr lang="en-IN" sz="2400" baseline="30000">
                <a:latin typeface="Arial" pitchFamily="34" charset="0"/>
                <a:cs typeface="Arial" pitchFamily="34" charset="0"/>
              </a:rPr>
              <a:t>n</a:t>
            </a:r>
            <a:r>
              <a:rPr lang="en-IN" sz="2400">
                <a:latin typeface="Arial" pitchFamily="34" charset="0"/>
                <a:cs typeface="Arial" pitchFamily="34" charset="0"/>
              </a:rPr>
              <a:t> minterms</a:t>
            </a:r>
            <a:endParaRPr lang="en-US" altLang="en-US" sz="2400"/>
          </a:p>
          <a:p>
            <a:pPr algn="just"/>
            <a:r>
              <a:rPr lang="en-IN" altLang="en-US" sz="2400">
                <a:latin typeface="Arial" pitchFamily="34" charset="0"/>
                <a:cs typeface="Arial" pitchFamily="34" charset="0"/>
              </a:rPr>
              <a:t>Each minterm is true for exactly one combination of inputs</a:t>
            </a: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endParaRPr lang="en-US" alt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116</a:t>
            </a:fld>
            <a:endParaRPr lang="en-IN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5800" y="2940030"/>
            <a:ext cx="7772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        </a:t>
            </a:r>
            <a:r>
              <a:rPr lang="en-US" altLang="en-US" sz="2400" dirty="0" err="1"/>
              <a:t>Minterm</a:t>
            </a:r>
            <a:r>
              <a:rPr lang="en-US" altLang="en-US" sz="2400" dirty="0"/>
              <a:t>	 Is true when…	     Shorthand</a:t>
            </a:r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x’y’z</a:t>
            </a:r>
            <a:r>
              <a:rPr lang="en-US" altLang="en-US" sz="2400" dirty="0"/>
              <a:t>’		  x=0, y=0, z=0		m</a:t>
            </a:r>
            <a:r>
              <a:rPr lang="en-US" altLang="en-US" sz="2400" baseline="-25000" dirty="0"/>
              <a:t>0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x’y’z</a:t>
            </a:r>
            <a:r>
              <a:rPr lang="en-US" altLang="en-US" sz="2400" dirty="0"/>
              <a:t>	 	 x=0, y=0, z=1		m</a:t>
            </a:r>
            <a:r>
              <a:rPr lang="en-US" altLang="en-US" sz="2400" baseline="-25000" dirty="0"/>
              <a:t>1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x’yz</a:t>
            </a:r>
            <a:r>
              <a:rPr lang="en-US" altLang="en-US" sz="2400" dirty="0"/>
              <a:t>’	  	x=0, y=1, z=0			m</a:t>
            </a:r>
            <a:r>
              <a:rPr lang="en-US" altLang="en-US" sz="2400" baseline="-25000" dirty="0"/>
              <a:t>2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x’yz</a:t>
            </a:r>
            <a:r>
              <a:rPr lang="en-US" altLang="en-US" sz="2400" dirty="0"/>
              <a:t>	 	 x=0, y=1, z=1		m</a:t>
            </a:r>
            <a:r>
              <a:rPr lang="en-US" altLang="en-US" sz="2400" baseline="-25000" dirty="0"/>
              <a:t>3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xy’z</a:t>
            </a:r>
            <a:r>
              <a:rPr lang="en-US" altLang="en-US" sz="2400" dirty="0"/>
              <a:t>’	 	 x=1, y=0, z=0		m</a:t>
            </a:r>
            <a:r>
              <a:rPr lang="en-US" altLang="en-US" sz="2400" baseline="-25000" dirty="0"/>
              <a:t>4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xy’z</a:t>
            </a:r>
            <a:r>
              <a:rPr lang="en-US" altLang="en-US" sz="2400" dirty="0"/>
              <a:t>	 	 x=1, y=0, z=1		m</a:t>
            </a:r>
            <a:r>
              <a:rPr lang="en-US" altLang="en-US" sz="2400" baseline="-25000" dirty="0"/>
              <a:t>5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xyz</a:t>
            </a:r>
            <a:r>
              <a:rPr lang="en-US" altLang="en-US" sz="2400" dirty="0"/>
              <a:t>’	 	 x=1, y=1, z=0		m</a:t>
            </a:r>
            <a:r>
              <a:rPr lang="en-US" altLang="en-US" sz="2400" baseline="-25000" dirty="0"/>
              <a:t>6</a:t>
            </a:r>
            <a:endParaRPr lang="en-US" altLang="en-US" sz="2400" dirty="0"/>
          </a:p>
          <a:p>
            <a:r>
              <a:rPr lang="en-US" altLang="en-US" sz="2400" dirty="0"/>
              <a:t>	</a:t>
            </a:r>
            <a:r>
              <a:rPr lang="en-US" altLang="en-US" sz="2400" dirty="0" err="1"/>
              <a:t>xyz</a:t>
            </a:r>
            <a:r>
              <a:rPr lang="en-US" altLang="en-US" sz="2400" dirty="0"/>
              <a:t>		  x=1, y=1, z=1		m</a:t>
            </a:r>
            <a:r>
              <a:rPr lang="en-US" altLang="en-US" sz="2400" baseline="-25000" dirty="0"/>
              <a:t>7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988367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765" y="152400"/>
            <a:ext cx="8229600" cy="792162"/>
          </a:xfrm>
        </p:spPr>
        <p:txBody>
          <a:bodyPr/>
          <a:lstStyle/>
          <a:p>
            <a:r>
              <a:rPr lang="en-IN" sz="3200"/>
              <a:t>Sum of Minterms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609600" y="111249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altLang="en-US" sz="2800">
                <a:latin typeface="Arial" pitchFamily="34" charset="0"/>
                <a:cs typeface="Arial" pitchFamily="34" charset="0"/>
              </a:rPr>
              <a:t>Sum of minterms expression can be written from the truth table by picking out the rows of the table where the function output is 1.</a:t>
            </a:r>
          </a:p>
          <a:p>
            <a:pPr algn="just"/>
            <a:endParaRPr lang="en-US" altLang="en-US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117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725621"/>
              </p:ext>
            </p:extLst>
          </p:nvPr>
        </p:nvGraphicFramePr>
        <p:xfrm>
          <a:off x="1066800" y="2762697"/>
          <a:ext cx="3405188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404874" imgH="3116632" progId="Word.Document.8">
                  <p:embed/>
                </p:oleObj>
              </mc:Choice>
              <mc:Fallback>
                <p:oleObj name="Document" r:id="rId2" imgW="3404874" imgH="3116632" progId="Word.Document.8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66800" y="2762697"/>
                        <a:ext cx="3405188" cy="3105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49427" y="2819400"/>
            <a:ext cx="37941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 = x’y’z’ + x’y’z + x’yz’ + x’yz + xyz’</a:t>
            </a:r>
          </a:p>
          <a:p>
            <a:r>
              <a:rPr lang="en-US" altLang="en-US"/>
              <a:t>	= m</a:t>
            </a:r>
            <a:r>
              <a:rPr lang="en-US" altLang="en-US" baseline="-25000"/>
              <a:t>0</a:t>
            </a:r>
            <a:r>
              <a:rPr lang="en-US" altLang="en-US"/>
              <a:t> + m</a:t>
            </a:r>
            <a:r>
              <a:rPr lang="en-US" altLang="en-US" baseline="-25000"/>
              <a:t>1</a:t>
            </a:r>
            <a:r>
              <a:rPr lang="en-US" altLang="en-US"/>
              <a:t> + m</a:t>
            </a:r>
            <a:r>
              <a:rPr lang="en-US" altLang="en-US" baseline="-25000"/>
              <a:t>2</a:t>
            </a:r>
            <a:r>
              <a:rPr lang="en-US" altLang="en-US"/>
              <a:t> + m</a:t>
            </a:r>
            <a:r>
              <a:rPr lang="en-US" altLang="en-US" baseline="-25000"/>
              <a:t>3</a:t>
            </a:r>
            <a:r>
              <a:rPr lang="en-US" altLang="en-US"/>
              <a:t> + m</a:t>
            </a:r>
            <a:r>
              <a:rPr lang="en-US" altLang="en-US" baseline="-25000"/>
              <a:t>6</a:t>
            </a:r>
          </a:p>
          <a:p>
            <a:pPr>
              <a:lnSpc>
                <a:spcPct val="120000"/>
              </a:lnSpc>
            </a:pPr>
            <a:r>
              <a:rPr lang="en-US" altLang="en-US"/>
              <a:t>	= </a:t>
            </a:r>
            <a:r>
              <a:rPr lang="en-US" altLang="en-US">
                <a:sym typeface="Symbol" pitchFamily="-96" charset="2"/>
              </a:rPr>
              <a:t>m(0,1,2,3,6)</a:t>
            </a:r>
            <a:endParaRPr lang="en-US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876800" y="4038600"/>
            <a:ext cx="263088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f’ = xy’z’ + xy’z + xyz</a:t>
            </a:r>
          </a:p>
          <a:p>
            <a:r>
              <a:rPr lang="en-US" altLang="en-US"/>
              <a:t>	= m</a:t>
            </a:r>
            <a:r>
              <a:rPr lang="en-US" altLang="en-US" baseline="-25000"/>
              <a:t>4</a:t>
            </a:r>
            <a:r>
              <a:rPr lang="en-US" altLang="en-US"/>
              <a:t> + m</a:t>
            </a:r>
            <a:r>
              <a:rPr lang="en-US" altLang="en-US" baseline="-25000"/>
              <a:t>5</a:t>
            </a:r>
            <a:r>
              <a:rPr lang="en-US" altLang="en-US"/>
              <a:t> + m</a:t>
            </a:r>
            <a:r>
              <a:rPr lang="en-US" altLang="en-US" baseline="-25000"/>
              <a:t>7</a:t>
            </a:r>
            <a:r>
              <a:rPr lang="en-US" altLang="en-US"/>
              <a:t> </a:t>
            </a:r>
          </a:p>
          <a:p>
            <a:pPr>
              <a:lnSpc>
                <a:spcPct val="120000"/>
              </a:lnSpc>
            </a:pPr>
            <a:r>
              <a:rPr lang="en-US" altLang="en-US"/>
              <a:t>	= </a:t>
            </a:r>
            <a:r>
              <a:rPr lang="en-US" altLang="en-US">
                <a:sym typeface="Symbol" pitchFamily="-96" charset="2"/>
              </a:rPr>
              <a:t>m(4,5,7)</a:t>
            </a:r>
            <a:endParaRPr lang="en-US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749427" y="5501134"/>
            <a:ext cx="3944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f’ contains all the minterms not in f</a:t>
            </a:r>
          </a:p>
        </p:txBody>
      </p:sp>
    </p:spTree>
    <p:extLst>
      <p:ext uri="{BB962C8B-B14F-4D97-AF65-F5344CB8AC3E}">
        <p14:creationId xmlns:p14="http://schemas.microsoft.com/office/powerpoint/2010/main" val="277672331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239" y="152400"/>
            <a:ext cx="8229600" cy="1143000"/>
          </a:xfrm>
        </p:spPr>
        <p:txBody>
          <a:bodyPr/>
          <a:lstStyle/>
          <a:p>
            <a:r>
              <a:rPr lang="en-IN" sz="3200" err="1"/>
              <a:t>Maxterms</a:t>
            </a:r>
            <a:endParaRPr lang="en-IN" sz="32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4239" y="1219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</a:t>
            </a:r>
            <a:r>
              <a:rPr lang="en-IN" sz="2400" err="1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maxterm</a:t>
            </a:r>
            <a:r>
              <a:rPr lang="en-IN" sz="2400">
                <a:latin typeface="Arial" pitchFamily="34" charset="0"/>
                <a:cs typeface="Arial" pitchFamily="34" charset="0"/>
              </a:rPr>
              <a:t> is a special sum of literals, in which each input variable appears exactly once.</a:t>
            </a:r>
          </a:p>
          <a:p>
            <a:pPr algn="just"/>
            <a:r>
              <a:rPr lang="en-IN" sz="2400">
                <a:latin typeface="Arial" pitchFamily="34" charset="0"/>
                <a:cs typeface="Arial" pitchFamily="34" charset="0"/>
              </a:rPr>
              <a:t>A function with n variables has 2</a:t>
            </a:r>
            <a:r>
              <a:rPr lang="en-IN" sz="2400" baseline="30000">
                <a:latin typeface="Arial" pitchFamily="34" charset="0"/>
                <a:cs typeface="Arial" pitchFamily="34" charset="0"/>
              </a:rPr>
              <a:t>n</a:t>
            </a:r>
            <a:r>
              <a:rPr lang="en-IN" sz="2400">
                <a:latin typeface="Arial" pitchFamily="34" charset="0"/>
                <a:cs typeface="Arial" pitchFamily="34" charset="0"/>
              </a:rPr>
              <a:t> maxterms</a:t>
            </a:r>
            <a:endParaRPr lang="en-US" altLang="en-US" sz="2400"/>
          </a:p>
          <a:p>
            <a:pPr algn="just"/>
            <a:r>
              <a:rPr lang="en-IN" altLang="en-US" sz="2400">
                <a:latin typeface="Arial" pitchFamily="34" charset="0"/>
                <a:cs typeface="Arial" pitchFamily="34" charset="0"/>
              </a:rPr>
              <a:t>Each maxterm is false for exactly one combination of inputs</a:t>
            </a:r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endParaRPr lang="en-US" alt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118</a:t>
            </a:fld>
            <a:endParaRPr lang="en-IN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00200" y="3429000"/>
            <a:ext cx="6629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 sz="2000"/>
              <a:t>   Maxterm	            Is </a:t>
            </a:r>
            <a:r>
              <a:rPr lang="en-US" altLang="en-US" sz="2000" i="1"/>
              <a:t>false</a:t>
            </a:r>
            <a:r>
              <a:rPr lang="en-US" altLang="en-US" sz="2000"/>
              <a:t> when…	        Shorthand</a:t>
            </a:r>
          </a:p>
          <a:p>
            <a:pPr algn="ctr"/>
            <a:r>
              <a:rPr lang="en-US" altLang="en-US" sz="2000"/>
              <a:t>x + y + z		x=0, y=0, z=0		M</a:t>
            </a:r>
            <a:r>
              <a:rPr lang="en-US" altLang="en-US" sz="2000" baseline="-25000"/>
              <a:t>0</a:t>
            </a:r>
            <a:endParaRPr lang="en-US" altLang="en-US" sz="2000"/>
          </a:p>
          <a:p>
            <a:pPr algn="ctr"/>
            <a:r>
              <a:rPr lang="en-US" altLang="en-US" sz="2000"/>
              <a:t>x + y + z’		x=0, y=0, z=1		M</a:t>
            </a:r>
            <a:r>
              <a:rPr lang="en-US" altLang="en-US" sz="2000" baseline="-25000"/>
              <a:t>1</a:t>
            </a:r>
            <a:endParaRPr lang="en-US" altLang="en-US" sz="2000"/>
          </a:p>
          <a:p>
            <a:pPr algn="ctr"/>
            <a:r>
              <a:rPr lang="en-US" altLang="en-US" sz="2000"/>
              <a:t>x + y’ + z		x=0, y=1, z=0		M</a:t>
            </a:r>
            <a:r>
              <a:rPr lang="en-US" altLang="en-US" sz="2000" baseline="-25000"/>
              <a:t>2</a:t>
            </a:r>
            <a:endParaRPr lang="en-US" altLang="en-US" sz="2000"/>
          </a:p>
          <a:p>
            <a:pPr algn="ctr"/>
            <a:r>
              <a:rPr lang="en-US" altLang="en-US" sz="2000"/>
              <a:t>x + y’ + z’	            x=0, y=1, z=1		M</a:t>
            </a:r>
            <a:r>
              <a:rPr lang="en-US" altLang="en-US" sz="2000" baseline="-25000"/>
              <a:t>3</a:t>
            </a:r>
            <a:endParaRPr lang="en-US" altLang="en-US" sz="2000"/>
          </a:p>
          <a:p>
            <a:pPr algn="ctr"/>
            <a:r>
              <a:rPr lang="en-US" altLang="en-US" sz="2000"/>
              <a:t>x’ + y + z		x=1, y=0, z=0		M</a:t>
            </a:r>
            <a:r>
              <a:rPr lang="en-US" altLang="en-US" sz="2000" baseline="-25000"/>
              <a:t>4</a:t>
            </a:r>
            <a:endParaRPr lang="en-US" altLang="en-US" sz="2000"/>
          </a:p>
          <a:p>
            <a:pPr algn="ctr"/>
            <a:r>
              <a:rPr lang="en-US" altLang="en-US" sz="2000"/>
              <a:t>x’ + y + z’	            x=1, y=0, z=1		M</a:t>
            </a:r>
            <a:r>
              <a:rPr lang="en-US" altLang="en-US" sz="2000" baseline="-25000"/>
              <a:t>5</a:t>
            </a:r>
            <a:endParaRPr lang="en-US" altLang="en-US" sz="2000"/>
          </a:p>
          <a:p>
            <a:pPr algn="ctr"/>
            <a:r>
              <a:rPr lang="en-US" altLang="en-US" sz="2000"/>
              <a:t>x’ + y’ + z	            x=1, y=1, z=0		M</a:t>
            </a:r>
            <a:r>
              <a:rPr lang="en-US" altLang="en-US" sz="2000" baseline="-25000"/>
              <a:t>6</a:t>
            </a:r>
            <a:endParaRPr lang="en-US" altLang="en-US" sz="2000"/>
          </a:p>
          <a:p>
            <a:pPr algn="ctr"/>
            <a:r>
              <a:rPr lang="en-US" altLang="en-US" sz="2000"/>
              <a:t>x’ + y’ + z’	            x=1, y=1, z=1		M</a:t>
            </a:r>
            <a:r>
              <a:rPr lang="en-US" altLang="en-US" sz="2000" baseline="-250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75213283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Product of Maxterms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914400" y="1340768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altLang="en-US" sz="2800">
                <a:latin typeface="Arial" pitchFamily="34" charset="0"/>
                <a:cs typeface="Arial" pitchFamily="34" charset="0"/>
              </a:rPr>
              <a:t>Product of maxterms expression can be by picking out the rows of the table where the function output is 0.</a:t>
            </a:r>
          </a:p>
          <a:p>
            <a:endParaRPr lang="en-US" altLang="en-US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119</a:t>
            </a:fld>
            <a:endParaRPr lang="en-I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498599"/>
              </p:ext>
            </p:extLst>
          </p:nvPr>
        </p:nvGraphicFramePr>
        <p:xfrm>
          <a:off x="1166812" y="2988146"/>
          <a:ext cx="3405188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404874" imgH="3116632" progId="Word.Document.8">
                  <p:embed/>
                </p:oleObj>
              </mc:Choice>
              <mc:Fallback>
                <p:oleObj name="Document" r:id="rId2" imgW="3404874" imgH="3116632" progId="Word.Document.8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66812" y="2988146"/>
                        <a:ext cx="3405188" cy="3105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697288" y="2996952"/>
            <a:ext cx="391318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 = (x’ + y + z)(x’ + y + z’)(x’ + y’ + z’)</a:t>
            </a:r>
          </a:p>
          <a:p>
            <a:r>
              <a:rPr lang="en-US" altLang="en-US"/>
              <a:t>	= M</a:t>
            </a:r>
            <a:r>
              <a:rPr lang="en-US" altLang="en-US" baseline="-25000"/>
              <a:t>4</a:t>
            </a:r>
            <a:r>
              <a:rPr lang="en-US" altLang="en-US"/>
              <a:t> M</a:t>
            </a:r>
            <a:r>
              <a:rPr lang="en-US" altLang="en-US" baseline="-25000"/>
              <a:t>5</a:t>
            </a:r>
            <a:r>
              <a:rPr lang="en-US" altLang="en-US"/>
              <a:t> M</a:t>
            </a:r>
            <a:r>
              <a:rPr lang="en-US" altLang="en-US" baseline="-25000"/>
              <a:t>7</a:t>
            </a:r>
          </a:p>
          <a:p>
            <a:pPr>
              <a:lnSpc>
                <a:spcPct val="120000"/>
              </a:lnSpc>
            </a:pPr>
            <a:r>
              <a:rPr lang="en-US" altLang="en-US"/>
              <a:t>	= </a:t>
            </a:r>
            <a:r>
              <a:rPr lang="en-US" altLang="en-US">
                <a:sym typeface="Symbol" pitchFamily="-96" charset="2"/>
              </a:rPr>
              <a:t>M(4,5,7)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697288" y="4139952"/>
            <a:ext cx="42672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f’ = (x + y + z)(x + y + z’)(x + y’ + z)</a:t>
            </a:r>
          </a:p>
          <a:p>
            <a:r>
              <a:rPr lang="en-US" altLang="en-US"/>
              <a:t>		(x + y’ + z’)(x’ + y’ + z)</a:t>
            </a:r>
          </a:p>
          <a:p>
            <a:r>
              <a:rPr lang="en-US" altLang="en-US"/>
              <a:t>	= M</a:t>
            </a:r>
            <a:r>
              <a:rPr lang="en-US" altLang="en-US" baseline="-25000"/>
              <a:t>0</a:t>
            </a:r>
            <a:r>
              <a:rPr lang="en-US" altLang="en-US"/>
              <a:t> M</a:t>
            </a:r>
            <a:r>
              <a:rPr lang="en-US" altLang="en-US" baseline="-25000"/>
              <a:t>1</a:t>
            </a:r>
            <a:r>
              <a:rPr lang="en-US" altLang="en-US"/>
              <a:t> M</a:t>
            </a:r>
            <a:r>
              <a:rPr lang="en-US" altLang="en-US" baseline="-25000"/>
              <a:t>2</a:t>
            </a:r>
            <a:r>
              <a:rPr lang="en-US" altLang="en-US"/>
              <a:t> M</a:t>
            </a:r>
            <a:r>
              <a:rPr lang="en-US" altLang="en-US" baseline="-25000"/>
              <a:t>3</a:t>
            </a:r>
            <a:r>
              <a:rPr lang="en-US" altLang="en-US"/>
              <a:t> M</a:t>
            </a:r>
            <a:r>
              <a:rPr lang="en-US" altLang="en-US" baseline="-25000"/>
              <a:t>6</a:t>
            </a:r>
            <a:r>
              <a:rPr lang="en-US" altLang="en-US"/>
              <a:t> </a:t>
            </a:r>
          </a:p>
          <a:p>
            <a:pPr>
              <a:lnSpc>
                <a:spcPct val="120000"/>
              </a:lnSpc>
            </a:pPr>
            <a:r>
              <a:rPr lang="en-US" altLang="en-US"/>
              <a:t>	= </a:t>
            </a:r>
            <a:r>
              <a:rPr lang="en-US" altLang="en-US">
                <a:sym typeface="Symbol" pitchFamily="-96" charset="2"/>
              </a:rPr>
              <a:t>M(0,1,2,3,6)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697288" y="5587752"/>
            <a:ext cx="401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f’ contains all the maxterms not in f</a:t>
            </a:r>
          </a:p>
        </p:txBody>
      </p:sp>
    </p:spTree>
    <p:extLst>
      <p:ext uri="{BB962C8B-B14F-4D97-AF65-F5344CB8AC3E}">
        <p14:creationId xmlns:p14="http://schemas.microsoft.com/office/powerpoint/2010/main" val="18346099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Evaluation Criteria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12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16421" y="1330930"/>
          <a:ext cx="6511158" cy="420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8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76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Assessment Weightage in Marks(Practical)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763">
                <a:tc>
                  <a:txBody>
                    <a:bodyPr/>
                    <a:lstStyle/>
                    <a:p>
                      <a:r>
                        <a:rPr lang="en-US" sz="2400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973">
                <a:tc>
                  <a:txBody>
                    <a:bodyPr/>
                    <a:lstStyle/>
                    <a:p>
                      <a:r>
                        <a:rPr lang="en-US" sz="2400" dirty="0"/>
                        <a:t>Task/Performance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7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7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59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40% weightage, converted to 20 Marks, passing Marks :8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6D3A1A7-B9F5-803C-C256-9B407756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Relation of Minterm to Maxterm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725214" y="1510862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altLang="en-US" sz="2800">
                <a:latin typeface="Arial" pitchFamily="34" charset="0"/>
                <a:cs typeface="Arial" pitchFamily="34" charset="0"/>
              </a:rPr>
              <a:t>Any minterm m</a:t>
            </a:r>
            <a:r>
              <a:rPr lang="en-US" altLang="en-US" sz="2800" baseline="-25000">
                <a:latin typeface="Arial" pitchFamily="34" charset="0"/>
                <a:cs typeface="Arial" pitchFamily="34" charset="0"/>
              </a:rPr>
              <a:t>i</a:t>
            </a:r>
            <a:r>
              <a:rPr lang="en-US" altLang="en-US" sz="2800">
                <a:latin typeface="Arial" pitchFamily="34" charset="0"/>
                <a:cs typeface="Arial" pitchFamily="34" charset="0"/>
              </a:rPr>
              <a:t> is the </a:t>
            </a:r>
            <a:r>
              <a:rPr lang="en-US" altLang="en-US" sz="2800" i="1">
                <a:latin typeface="Arial" pitchFamily="34" charset="0"/>
                <a:cs typeface="Arial" pitchFamily="34" charset="0"/>
              </a:rPr>
              <a:t>complement</a:t>
            </a:r>
            <a:r>
              <a:rPr lang="en-US" altLang="en-US" sz="2800">
                <a:latin typeface="Arial" pitchFamily="34" charset="0"/>
                <a:cs typeface="Arial" pitchFamily="34" charset="0"/>
              </a:rPr>
              <a:t> of the corresponding maxterm M</a:t>
            </a:r>
            <a:r>
              <a:rPr lang="en-US" altLang="en-US" sz="2800" baseline="-25000" err="1">
                <a:latin typeface="Arial" pitchFamily="34" charset="0"/>
                <a:cs typeface="Arial" pitchFamily="34" charset="0"/>
              </a:rPr>
              <a:t>i</a:t>
            </a:r>
            <a:endParaRPr lang="en-US" altLang="en-US" sz="2800" baseline="-25000">
              <a:latin typeface="Arial" pitchFamily="34" charset="0"/>
              <a:cs typeface="Arial" pitchFamily="34" charset="0"/>
            </a:endParaRPr>
          </a:p>
          <a:p>
            <a:endParaRPr lang="en-US" altLang="en-US" sz="2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D4F8C7-904A-4B4C-B30B-13D4EC2646B5}" type="slidenum">
              <a:rPr lang="en-IN" smtClean="0"/>
              <a:t>120</a:t>
            </a:fld>
            <a:endParaRPr lang="en-IN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267200" y="2679680"/>
            <a:ext cx="52578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 sz="2400" err="1"/>
              <a:t>Maxterm	Shorthand</a:t>
            </a:r>
          </a:p>
          <a:p>
            <a:r>
              <a:rPr lang="en-US" altLang="en-US" sz="2400"/>
              <a:t>x + y + z		M</a:t>
            </a:r>
            <a:r>
              <a:rPr lang="en-US" altLang="en-US" sz="2400" baseline="-25000"/>
              <a:t>0</a:t>
            </a:r>
            <a:endParaRPr lang="en-US" altLang="en-US" sz="2400"/>
          </a:p>
          <a:p>
            <a:r>
              <a:rPr lang="en-US" altLang="en-US" sz="2400"/>
              <a:t>x + y + z’		M</a:t>
            </a:r>
            <a:r>
              <a:rPr lang="en-US" altLang="en-US" sz="2400" baseline="-25000"/>
              <a:t>1</a:t>
            </a:r>
            <a:endParaRPr lang="en-US" altLang="en-US" sz="2400"/>
          </a:p>
          <a:p>
            <a:r>
              <a:rPr lang="en-US" altLang="en-US" sz="2400"/>
              <a:t>x + y’ + z		M</a:t>
            </a:r>
            <a:r>
              <a:rPr lang="en-US" altLang="en-US" sz="2400" baseline="-25000"/>
              <a:t>2</a:t>
            </a:r>
            <a:endParaRPr lang="en-US" altLang="en-US" sz="2400"/>
          </a:p>
          <a:p>
            <a:r>
              <a:rPr lang="en-US" altLang="en-US" sz="2400"/>
              <a:t>x + y’ + z		M</a:t>
            </a:r>
            <a:r>
              <a:rPr lang="en-US" altLang="en-US" sz="2400" baseline="-25000"/>
              <a:t>3</a:t>
            </a:r>
            <a:endParaRPr lang="en-US" altLang="en-US" sz="2400"/>
          </a:p>
          <a:p>
            <a:r>
              <a:rPr lang="en-US" altLang="en-US" sz="2400"/>
              <a:t>x’ + y + z		M</a:t>
            </a:r>
            <a:r>
              <a:rPr lang="en-US" altLang="en-US" sz="2400" baseline="-25000"/>
              <a:t>4</a:t>
            </a:r>
            <a:endParaRPr lang="en-US" altLang="en-US" sz="2400"/>
          </a:p>
          <a:p>
            <a:r>
              <a:rPr lang="en-US" altLang="en-US" sz="2400"/>
              <a:t>x’ + y + z’	          M</a:t>
            </a:r>
            <a:r>
              <a:rPr lang="en-US" altLang="en-US" sz="2400" baseline="-25000"/>
              <a:t>5</a:t>
            </a:r>
            <a:endParaRPr lang="en-US" altLang="en-US" sz="2400"/>
          </a:p>
          <a:p>
            <a:r>
              <a:rPr lang="en-US" altLang="en-US" sz="2400"/>
              <a:t>x’ + y’ + z	          M</a:t>
            </a:r>
            <a:r>
              <a:rPr lang="en-US" altLang="en-US" sz="2400" baseline="-25000"/>
              <a:t>6</a:t>
            </a:r>
            <a:endParaRPr lang="en-US" altLang="en-US" sz="2400"/>
          </a:p>
          <a:p>
            <a:r>
              <a:rPr lang="en-US" altLang="en-US" sz="2400"/>
              <a:t>x’ + y’ + z’	          M</a:t>
            </a:r>
            <a:r>
              <a:rPr lang="en-US" altLang="en-US" sz="2400" baseline="-25000"/>
              <a:t>7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38200" y="2315195"/>
            <a:ext cx="377321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       </a:t>
            </a:r>
            <a:br>
              <a:rPr lang="en-US" altLang="en-US" sz="2400"/>
            </a:br>
            <a:r>
              <a:rPr lang="en-US" altLang="en-US" sz="2400"/>
              <a:t>Minterm      Shorthand</a:t>
            </a:r>
          </a:p>
          <a:p>
            <a:r>
              <a:rPr lang="en-US" altLang="en-US" sz="2400" err="1"/>
              <a:t>x’y’z’		m</a:t>
            </a:r>
            <a:r>
              <a:rPr lang="en-US" altLang="en-US" sz="2400" baseline="-25000"/>
              <a:t>0</a:t>
            </a:r>
            <a:endParaRPr lang="en-US" altLang="en-US" sz="2400"/>
          </a:p>
          <a:p>
            <a:r>
              <a:rPr lang="en-US" altLang="en-US" sz="2400" err="1"/>
              <a:t>x’y’z		m</a:t>
            </a:r>
            <a:r>
              <a:rPr lang="en-US" altLang="en-US" sz="2400" baseline="-25000"/>
              <a:t>1</a:t>
            </a:r>
            <a:endParaRPr lang="en-US" altLang="en-US" sz="2400"/>
          </a:p>
          <a:p>
            <a:r>
              <a:rPr lang="en-US" altLang="en-US" sz="2400" err="1"/>
              <a:t>x’yz’		m</a:t>
            </a:r>
            <a:r>
              <a:rPr lang="en-US" altLang="en-US" sz="2400" baseline="-25000"/>
              <a:t>2</a:t>
            </a:r>
            <a:endParaRPr lang="en-US" altLang="en-US" sz="2400"/>
          </a:p>
          <a:p>
            <a:r>
              <a:rPr lang="en-US" altLang="en-US" sz="2400" err="1"/>
              <a:t>x’yz		m</a:t>
            </a:r>
            <a:r>
              <a:rPr lang="en-US" altLang="en-US" sz="2400" baseline="-25000"/>
              <a:t>3</a:t>
            </a:r>
            <a:endParaRPr lang="en-US" altLang="en-US" sz="2400"/>
          </a:p>
          <a:p>
            <a:r>
              <a:rPr lang="en-US" altLang="en-US" sz="2400" err="1"/>
              <a:t>xy’z’		m</a:t>
            </a:r>
            <a:r>
              <a:rPr lang="en-US" altLang="en-US" sz="2400" baseline="-25000"/>
              <a:t>4</a:t>
            </a:r>
            <a:endParaRPr lang="en-US" altLang="en-US" sz="2400"/>
          </a:p>
          <a:p>
            <a:r>
              <a:rPr lang="en-US" altLang="en-US" sz="2400" err="1"/>
              <a:t>xy’z		m</a:t>
            </a:r>
            <a:r>
              <a:rPr lang="en-US" altLang="en-US" sz="2400" baseline="-25000"/>
              <a:t>5</a:t>
            </a:r>
            <a:endParaRPr lang="en-US" altLang="en-US" sz="2400"/>
          </a:p>
          <a:p>
            <a:r>
              <a:rPr lang="en-US" altLang="en-US" sz="2400"/>
              <a:t>xyz’		m</a:t>
            </a:r>
            <a:r>
              <a:rPr lang="en-US" altLang="en-US" sz="2400" baseline="-25000"/>
              <a:t>6</a:t>
            </a:r>
            <a:endParaRPr lang="en-US" altLang="en-US" sz="2400"/>
          </a:p>
          <a:p>
            <a:r>
              <a:rPr lang="en-US" altLang="en-US" sz="2400"/>
              <a:t>xyz		m</a:t>
            </a:r>
            <a:r>
              <a:rPr lang="en-US" altLang="en-US" sz="2400" baseline="-25000"/>
              <a:t>7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73323105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b="1"/>
              <a:t>Canonical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1536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IN" sz="2800"/>
              <a:t>A Canonical form of a switching equation is one that contains all of the available input variables. </a:t>
            </a:r>
          </a:p>
          <a:p>
            <a:pPr lvl="1" algn="just">
              <a:buClr>
                <a:schemeClr val="accent1"/>
              </a:buClr>
            </a:pPr>
            <a:r>
              <a:rPr lang="en-IN" sz="2400" b="1"/>
              <a:t>Canonical Sum of Products</a:t>
            </a:r>
            <a:r>
              <a:rPr lang="en-IN" sz="2400"/>
              <a:t>: It is a complete set of Minterms that defines when an output is a logical 1</a:t>
            </a:r>
          </a:p>
          <a:p>
            <a:pPr lvl="1" algn="just">
              <a:buClr>
                <a:schemeClr val="accent1"/>
              </a:buClr>
            </a:pPr>
            <a:r>
              <a:rPr lang="en-IN" sz="2400" b="1"/>
              <a:t>Canonical Product of sums:</a:t>
            </a:r>
            <a:r>
              <a:rPr lang="en-IN" sz="2400"/>
              <a:t> It is a complete set of maxterms that defines when an output is a logical 0</a:t>
            </a:r>
          </a:p>
          <a:p>
            <a:pPr algn="just"/>
            <a:r>
              <a:rPr lang="en-IN" sz="2800"/>
              <a:t>Canonical expressions are not simplified and contains redundancies.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121</a:t>
            </a:fld>
            <a:endParaRPr lang="en-IN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95400" y="4647955"/>
            <a:ext cx="6629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Comic Sans MS" pitchFamily="-96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f = x’y’ + x’y + xyz’ is a normal expression</a:t>
            </a:r>
          </a:p>
          <a:p>
            <a:r>
              <a:rPr lang="en-US" altLang="en-US" sz="2400"/>
              <a:t>     x’y’z’ + x’y’z + x’yz’ + x’yz + xyz’ is the canonical form</a:t>
            </a:r>
          </a:p>
        </p:txBody>
      </p:sp>
    </p:spTree>
    <p:extLst>
      <p:ext uri="{BB962C8B-B14F-4D97-AF65-F5344CB8AC3E}">
        <p14:creationId xmlns:p14="http://schemas.microsoft.com/office/powerpoint/2010/main" val="52556798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/>
              <a:t>Conversion to Canonical 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524000"/>
            <a:ext cx="7886700" cy="4351338"/>
          </a:xfrm>
        </p:spPr>
        <p:txBody>
          <a:bodyPr>
            <a:noAutofit/>
          </a:bodyPr>
          <a:lstStyle/>
          <a:p>
            <a:pPr algn="just"/>
            <a:r>
              <a:rPr lang="en-IN" sz="3200" b="1"/>
              <a:t>SOP to canonical</a:t>
            </a:r>
            <a:r>
              <a:rPr lang="en-IN" sz="3200"/>
              <a:t>: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Identify the missing variable in each AND term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AND the missing term and its complement with the original AND term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Expand the term by distribution property</a:t>
            </a:r>
          </a:p>
          <a:p>
            <a:pPr algn="just"/>
            <a:r>
              <a:rPr lang="en-IN" sz="3200" b="1"/>
              <a:t>POS to canonical</a:t>
            </a:r>
            <a:r>
              <a:rPr lang="en-IN" sz="3200"/>
              <a:t>: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Identify the missing variable in each OR term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OR the missing term and its complement with the original OR term</a:t>
            </a:r>
          </a:p>
          <a:p>
            <a:pPr lvl="1" algn="just">
              <a:buClr>
                <a:schemeClr val="accent1"/>
              </a:buClr>
            </a:pPr>
            <a:r>
              <a:rPr lang="en-IN" sz="2800"/>
              <a:t>Expand the term by distribution property</a:t>
            </a:r>
          </a:p>
          <a:p>
            <a:pPr lvl="1"/>
            <a:endParaRPr lang="en-IN" sz="2800"/>
          </a:p>
          <a:p>
            <a:endParaRPr lang="en-IN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075918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CBB75C-A9C8-4D30-95BD-02DD4046D6E5}" type="slidenum">
              <a:rPr lang="en-US" smtClean="0"/>
              <a:t>123</a:t>
            </a:fld>
            <a:endParaRPr lang="en-US"/>
          </a:p>
        </p:txBody>
      </p:sp>
      <p:pic>
        <p:nvPicPr>
          <p:cNvPr id="3074" name="Picture 2" descr="D:\unit1\17_exampl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90" y="228600"/>
            <a:ext cx="894541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16009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nit1\19_example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168650"/>
            <a:ext cx="86772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CBB75C-A9C8-4D30-95BD-02DD4046D6E5}" type="slidenum">
              <a:rPr lang="en-US" smtClean="0"/>
              <a:t>124</a:t>
            </a:fld>
            <a:endParaRPr lang="en-US"/>
          </a:p>
        </p:txBody>
      </p:sp>
      <p:pic>
        <p:nvPicPr>
          <p:cNvPr id="4098" name="Picture 2" descr="D:\unit1\18_exampl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2400"/>
            <a:ext cx="8991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8814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unit1\20_example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95400"/>
            <a:ext cx="8786813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CBB75C-A9C8-4D30-95BD-02DD4046D6E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9532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unit1\21_example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0" y="1828800"/>
            <a:ext cx="9131300" cy="37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CBB75C-A9C8-4D30-95BD-02DD4046D6E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5790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DSD_PPT_ANU\DSD_Record_3\1_SOP_to_shorthand_minterm1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1906" y="533400"/>
            <a:ext cx="8612094" cy="5257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DSD_PPT_ANU\DSD_Record_3\2_SOP_to_shorthand_minterm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457200"/>
            <a:ext cx="8343900" cy="58293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DSD_PPT_ANU\DSD_Record_3\3_question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685800"/>
            <a:ext cx="5257800" cy="55626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590920"/>
            <a:ext cx="8291264" cy="1702176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Calibri"/>
              </a:rPr>
              <a:t>Unit 1</a:t>
            </a:r>
            <a:br>
              <a:rPr dirty="0"/>
            </a:br>
            <a:r>
              <a:rPr lang="en-US" sz="4400" b="1" spc="-1" dirty="0">
                <a:solidFill>
                  <a:srgbClr val="000000"/>
                </a:solidFill>
              </a:rPr>
              <a:t>Fundamentals of Digital Design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89C9D-1DC6-4072-ACF2-7FABF5D1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DSD_PPT_ANU\DSD_Record_3\4_Shorthand_Solution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62000"/>
            <a:ext cx="8763000" cy="2133600"/>
          </a:xfrm>
          <a:prstGeom prst="rect">
            <a:avLst/>
          </a:prstGeom>
          <a:noFill/>
        </p:spPr>
      </p:pic>
      <p:pic>
        <p:nvPicPr>
          <p:cNvPr id="6147" name="Picture 3" descr="H:\DSD_PPT_ANU\DSD_Record_3\5_POS_to_shorthand_maxterm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8600" y="3124200"/>
            <a:ext cx="822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:\DSD_PPT_ANU\DSD_Record_3\6_example_question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90800" y="0"/>
            <a:ext cx="5250522" cy="641943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:\DSD_PPT_ANU\DSD_Record_3\7_solution_to_example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9200" y="594198"/>
            <a:ext cx="6806906" cy="573040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:\DSD_PPT_ANU\DSD_Record_3\9_two_variable_KMA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609600"/>
            <a:ext cx="7620000" cy="439615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:\DSD_PPT_ANU\DSD_Record_3\10_three_variable_KMA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533400"/>
            <a:ext cx="6481695" cy="478840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D9587-B898-A1C4-BA73-70EF0DBC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">
            <a:extLst>
              <a:ext uri="{FF2B5EF4-FFF2-40B4-BE49-F238E27FC236}">
                <a16:creationId xmlns:a16="http://schemas.microsoft.com/office/drawing/2014/main" id="{DEA831AB-E5B4-6E15-2C2F-517B9DA8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614488"/>
            <a:ext cx="5257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17197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:\DSD_PPT_ANU\DSD_Record_3\11_four_variable_KMA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5316" y="533400"/>
            <a:ext cx="8148684" cy="5334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:\DSD_PPT_ANU\DSD_Record_4\10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050" y="407988"/>
            <a:ext cx="8850313" cy="604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064965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:\DSD_PPT_ANU\DSD_Record_4\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3238" y="700088"/>
            <a:ext cx="8135937" cy="54578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:\DSD_PPT_ANU\DSD_Record_4\2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113" y="503238"/>
            <a:ext cx="8612187" cy="58499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072" y="78435"/>
            <a:ext cx="6910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0" marR="5080" indent="-198818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Digital</a:t>
            </a:r>
            <a:r>
              <a:rPr sz="3600" spc="-30" dirty="0"/>
              <a:t> </a:t>
            </a:r>
            <a:r>
              <a:rPr sz="3600" dirty="0"/>
              <a:t>and</a:t>
            </a:r>
            <a:r>
              <a:rPr sz="3600" spc="-225" dirty="0"/>
              <a:t> </a:t>
            </a:r>
            <a:r>
              <a:rPr sz="3600" dirty="0"/>
              <a:t>Analog</a:t>
            </a:r>
            <a:r>
              <a:rPr sz="3600" spc="-25" dirty="0"/>
              <a:t> </a:t>
            </a:r>
            <a:r>
              <a:rPr sz="3600" dirty="0"/>
              <a:t>Basic</a:t>
            </a:r>
            <a:r>
              <a:rPr sz="3600" spc="-35" dirty="0"/>
              <a:t> </a:t>
            </a:r>
            <a:r>
              <a:rPr sz="3600" dirty="0"/>
              <a:t>Concepts: </a:t>
            </a:r>
            <a:r>
              <a:rPr sz="3600" u="none" spc="-885" dirty="0"/>
              <a:t> </a:t>
            </a:r>
            <a:r>
              <a:rPr sz="3600" spc="-5" dirty="0"/>
              <a:t>Analog</a:t>
            </a:r>
            <a:r>
              <a:rPr sz="3600" dirty="0"/>
              <a:t> </a:t>
            </a:r>
            <a:r>
              <a:rPr sz="3600" spc="-5" dirty="0"/>
              <a:t>Signals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85800" y="4343400"/>
            <a:ext cx="8153400" cy="2209800"/>
            <a:chOff x="685800" y="4343400"/>
            <a:chExt cx="8153400" cy="2209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95" y="4343400"/>
              <a:ext cx="4985004" cy="220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1247" y="4712208"/>
              <a:ext cx="4737100" cy="1461135"/>
            </a:xfrm>
            <a:custGeom>
              <a:avLst/>
              <a:gdLst/>
              <a:ahLst/>
              <a:cxnLst/>
              <a:rect l="l" t="t" r="r" b="b"/>
              <a:pathLst>
                <a:path w="4737100" h="1461135">
                  <a:moveTo>
                    <a:pt x="0" y="0"/>
                  </a:moveTo>
                  <a:lnTo>
                    <a:pt x="3490341" y="1016"/>
                  </a:lnTo>
                </a:path>
                <a:path w="4737100" h="1461135">
                  <a:moveTo>
                    <a:pt x="0" y="1459992"/>
                  </a:moveTo>
                  <a:lnTo>
                    <a:pt x="4736719" y="1460944"/>
                  </a:lnTo>
                </a:path>
                <a:path w="4737100" h="1461135">
                  <a:moveTo>
                    <a:pt x="1412748" y="736092"/>
                  </a:moveTo>
                  <a:lnTo>
                    <a:pt x="2907918" y="737108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3001" y="4712208"/>
              <a:ext cx="105410" cy="1463675"/>
            </a:xfrm>
            <a:custGeom>
              <a:avLst/>
              <a:gdLst/>
              <a:ahLst/>
              <a:cxnLst/>
              <a:rect l="l" t="t" r="r" b="b"/>
              <a:pathLst>
                <a:path w="105409" h="1463675">
                  <a:moveTo>
                    <a:pt x="7111" y="1367510"/>
                  </a:moveTo>
                  <a:lnTo>
                    <a:pt x="1015" y="1371041"/>
                  </a:lnTo>
                  <a:lnTo>
                    <a:pt x="0" y="1374927"/>
                  </a:lnTo>
                  <a:lnTo>
                    <a:pt x="51561" y="1463636"/>
                  </a:lnTo>
                  <a:lnTo>
                    <a:pt x="58924" y="1451051"/>
                  </a:lnTo>
                  <a:lnTo>
                    <a:pt x="45211" y="1451025"/>
                  </a:lnTo>
                  <a:lnTo>
                    <a:pt x="45247" y="1427582"/>
                  </a:lnTo>
                  <a:lnTo>
                    <a:pt x="10921" y="1368539"/>
                  </a:lnTo>
                  <a:lnTo>
                    <a:pt x="7111" y="1367510"/>
                  </a:lnTo>
                  <a:close/>
                </a:path>
                <a:path w="105409" h="1463675">
                  <a:moveTo>
                    <a:pt x="45247" y="1427582"/>
                  </a:moveTo>
                  <a:lnTo>
                    <a:pt x="45211" y="1451025"/>
                  </a:lnTo>
                  <a:lnTo>
                    <a:pt x="57911" y="1451051"/>
                  </a:lnTo>
                  <a:lnTo>
                    <a:pt x="57916" y="1447838"/>
                  </a:lnTo>
                  <a:lnTo>
                    <a:pt x="46100" y="1447825"/>
                  </a:lnTo>
                  <a:lnTo>
                    <a:pt x="51578" y="1438472"/>
                  </a:lnTo>
                  <a:lnTo>
                    <a:pt x="45247" y="1427582"/>
                  </a:lnTo>
                  <a:close/>
                </a:path>
                <a:path w="105409" h="1463675">
                  <a:moveTo>
                    <a:pt x="96265" y="1367650"/>
                  </a:moveTo>
                  <a:lnTo>
                    <a:pt x="92456" y="1368666"/>
                  </a:lnTo>
                  <a:lnTo>
                    <a:pt x="57955" y="1427582"/>
                  </a:lnTo>
                  <a:lnTo>
                    <a:pt x="57911" y="1451051"/>
                  </a:lnTo>
                  <a:lnTo>
                    <a:pt x="58924" y="1451051"/>
                  </a:lnTo>
                  <a:lnTo>
                    <a:pt x="103378" y="1375079"/>
                  </a:lnTo>
                  <a:lnTo>
                    <a:pt x="102361" y="1371193"/>
                  </a:lnTo>
                  <a:lnTo>
                    <a:pt x="96265" y="1367650"/>
                  </a:lnTo>
                  <a:close/>
                </a:path>
                <a:path w="105409" h="1463675">
                  <a:moveTo>
                    <a:pt x="51578" y="1438472"/>
                  </a:moveTo>
                  <a:lnTo>
                    <a:pt x="46100" y="1447825"/>
                  </a:lnTo>
                  <a:lnTo>
                    <a:pt x="57022" y="1447838"/>
                  </a:lnTo>
                  <a:lnTo>
                    <a:pt x="51578" y="1438472"/>
                  </a:lnTo>
                  <a:close/>
                </a:path>
                <a:path w="105409" h="1463675">
                  <a:moveTo>
                    <a:pt x="57947" y="1427595"/>
                  </a:moveTo>
                  <a:lnTo>
                    <a:pt x="51578" y="1438472"/>
                  </a:lnTo>
                  <a:lnTo>
                    <a:pt x="57022" y="1447838"/>
                  </a:lnTo>
                  <a:lnTo>
                    <a:pt x="57916" y="1447838"/>
                  </a:lnTo>
                  <a:lnTo>
                    <a:pt x="57947" y="1427595"/>
                  </a:lnTo>
                  <a:close/>
                </a:path>
                <a:path w="105409" h="1463675">
                  <a:moveTo>
                    <a:pt x="53701" y="25117"/>
                  </a:moveTo>
                  <a:lnTo>
                    <a:pt x="47335" y="36000"/>
                  </a:lnTo>
                  <a:lnTo>
                    <a:pt x="45255" y="1427595"/>
                  </a:lnTo>
                  <a:lnTo>
                    <a:pt x="51578" y="1438472"/>
                  </a:lnTo>
                  <a:lnTo>
                    <a:pt x="57947" y="1427595"/>
                  </a:lnTo>
                  <a:lnTo>
                    <a:pt x="59945" y="96139"/>
                  </a:lnTo>
                  <a:lnTo>
                    <a:pt x="60022" y="36000"/>
                  </a:lnTo>
                  <a:lnTo>
                    <a:pt x="53701" y="25117"/>
                  </a:lnTo>
                  <a:close/>
                </a:path>
                <a:path w="105409" h="1463675">
                  <a:moveTo>
                    <a:pt x="61034" y="12573"/>
                  </a:moveTo>
                  <a:lnTo>
                    <a:pt x="60070" y="12573"/>
                  </a:lnTo>
                  <a:lnTo>
                    <a:pt x="60035" y="36023"/>
                  </a:lnTo>
                  <a:lnTo>
                    <a:pt x="94360" y="95123"/>
                  </a:lnTo>
                  <a:lnTo>
                    <a:pt x="98170" y="96139"/>
                  </a:lnTo>
                  <a:lnTo>
                    <a:pt x="104266" y="92583"/>
                  </a:lnTo>
                  <a:lnTo>
                    <a:pt x="105282" y="88646"/>
                  </a:lnTo>
                  <a:lnTo>
                    <a:pt x="61034" y="12573"/>
                  </a:lnTo>
                  <a:close/>
                </a:path>
                <a:path w="105409" h="1463675">
                  <a:moveTo>
                    <a:pt x="53720" y="0"/>
                  </a:moveTo>
                  <a:lnTo>
                    <a:pt x="1904" y="88519"/>
                  </a:lnTo>
                  <a:lnTo>
                    <a:pt x="2920" y="92456"/>
                  </a:lnTo>
                  <a:lnTo>
                    <a:pt x="9016" y="96012"/>
                  </a:lnTo>
                  <a:lnTo>
                    <a:pt x="12826" y="94996"/>
                  </a:lnTo>
                  <a:lnTo>
                    <a:pt x="47322" y="36023"/>
                  </a:lnTo>
                  <a:lnTo>
                    <a:pt x="47370" y="12573"/>
                  </a:lnTo>
                  <a:lnTo>
                    <a:pt x="61034" y="12573"/>
                  </a:lnTo>
                  <a:lnTo>
                    <a:pt x="53720" y="0"/>
                  </a:lnTo>
                  <a:close/>
                </a:path>
                <a:path w="105409" h="1463675">
                  <a:moveTo>
                    <a:pt x="60066" y="15748"/>
                  </a:moveTo>
                  <a:lnTo>
                    <a:pt x="59181" y="15748"/>
                  </a:lnTo>
                  <a:lnTo>
                    <a:pt x="53701" y="25117"/>
                  </a:lnTo>
                  <a:lnTo>
                    <a:pt x="60035" y="36023"/>
                  </a:lnTo>
                  <a:lnTo>
                    <a:pt x="60066" y="15748"/>
                  </a:lnTo>
                  <a:close/>
                </a:path>
                <a:path w="105409" h="1463675">
                  <a:moveTo>
                    <a:pt x="60070" y="12573"/>
                  </a:moveTo>
                  <a:lnTo>
                    <a:pt x="47370" y="12573"/>
                  </a:lnTo>
                  <a:lnTo>
                    <a:pt x="47335" y="36000"/>
                  </a:lnTo>
                  <a:lnTo>
                    <a:pt x="53701" y="25117"/>
                  </a:lnTo>
                  <a:lnTo>
                    <a:pt x="48259" y="15748"/>
                  </a:lnTo>
                  <a:lnTo>
                    <a:pt x="60066" y="15748"/>
                  </a:lnTo>
                  <a:lnTo>
                    <a:pt x="60070" y="12573"/>
                  </a:lnTo>
                  <a:close/>
                </a:path>
                <a:path w="105409" h="1463675">
                  <a:moveTo>
                    <a:pt x="59181" y="15748"/>
                  </a:moveTo>
                  <a:lnTo>
                    <a:pt x="48259" y="15748"/>
                  </a:lnTo>
                  <a:lnTo>
                    <a:pt x="53701" y="25117"/>
                  </a:lnTo>
                  <a:lnTo>
                    <a:pt x="59181" y="157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00" y="5291327"/>
              <a:ext cx="1610995" cy="317500"/>
            </a:xfrm>
            <a:custGeom>
              <a:avLst/>
              <a:gdLst/>
              <a:ahLst/>
              <a:cxnLst/>
              <a:rect l="l" t="t" r="r" b="b"/>
              <a:pathLst>
                <a:path w="1610995" h="317500">
                  <a:moveTo>
                    <a:pt x="1610868" y="0"/>
                  </a:moveTo>
                  <a:lnTo>
                    <a:pt x="0" y="0"/>
                  </a:lnTo>
                  <a:lnTo>
                    <a:pt x="0" y="316992"/>
                  </a:lnTo>
                  <a:lnTo>
                    <a:pt x="1610868" y="316992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1849" y="5319776"/>
            <a:ext cx="919480" cy="45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Amplitude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(peak-to-peak)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2200" y="4721352"/>
            <a:ext cx="1492250" cy="718820"/>
            <a:chOff x="2362200" y="4721352"/>
            <a:chExt cx="1492250" cy="718820"/>
          </a:xfrm>
        </p:grpSpPr>
        <p:sp>
          <p:nvSpPr>
            <p:cNvPr id="10" name="object 10"/>
            <p:cNvSpPr/>
            <p:nvPr/>
          </p:nvSpPr>
          <p:spPr>
            <a:xfrm>
              <a:off x="3072765" y="4721352"/>
              <a:ext cx="105410" cy="718820"/>
            </a:xfrm>
            <a:custGeom>
              <a:avLst/>
              <a:gdLst/>
              <a:ahLst/>
              <a:cxnLst/>
              <a:rect l="l" t="t" r="r" b="b"/>
              <a:pathLst>
                <a:path w="105410" h="718820">
                  <a:moveTo>
                    <a:pt x="7112" y="622173"/>
                  </a:moveTo>
                  <a:lnTo>
                    <a:pt x="1016" y="625729"/>
                  </a:lnTo>
                  <a:lnTo>
                    <a:pt x="0" y="629666"/>
                  </a:lnTo>
                  <a:lnTo>
                    <a:pt x="51435" y="718439"/>
                  </a:lnTo>
                  <a:lnTo>
                    <a:pt x="58814" y="705866"/>
                  </a:lnTo>
                  <a:lnTo>
                    <a:pt x="45085" y="705739"/>
                  </a:lnTo>
                  <a:lnTo>
                    <a:pt x="45158" y="682132"/>
                  </a:lnTo>
                  <a:lnTo>
                    <a:pt x="12700" y="626237"/>
                  </a:lnTo>
                  <a:lnTo>
                    <a:pt x="11049" y="623189"/>
                  </a:lnTo>
                  <a:lnTo>
                    <a:pt x="7112" y="622173"/>
                  </a:lnTo>
                  <a:close/>
                </a:path>
                <a:path w="105410" h="718820">
                  <a:moveTo>
                    <a:pt x="45158" y="682132"/>
                  </a:moveTo>
                  <a:lnTo>
                    <a:pt x="45085" y="705739"/>
                  </a:lnTo>
                  <a:lnTo>
                    <a:pt x="57785" y="705866"/>
                  </a:lnTo>
                  <a:lnTo>
                    <a:pt x="57795" y="702564"/>
                  </a:lnTo>
                  <a:lnTo>
                    <a:pt x="45974" y="702564"/>
                  </a:lnTo>
                  <a:lnTo>
                    <a:pt x="51530" y="693105"/>
                  </a:lnTo>
                  <a:lnTo>
                    <a:pt x="45158" y="682132"/>
                  </a:lnTo>
                  <a:close/>
                </a:path>
                <a:path w="105410" h="718820">
                  <a:moveTo>
                    <a:pt x="96393" y="622427"/>
                  </a:moveTo>
                  <a:lnTo>
                    <a:pt x="92456" y="623443"/>
                  </a:lnTo>
                  <a:lnTo>
                    <a:pt x="57858" y="682334"/>
                  </a:lnTo>
                  <a:lnTo>
                    <a:pt x="57785" y="705866"/>
                  </a:lnTo>
                  <a:lnTo>
                    <a:pt x="58814" y="705866"/>
                  </a:lnTo>
                  <a:lnTo>
                    <a:pt x="103378" y="629920"/>
                  </a:lnTo>
                  <a:lnTo>
                    <a:pt x="102362" y="625983"/>
                  </a:lnTo>
                  <a:lnTo>
                    <a:pt x="99314" y="624205"/>
                  </a:lnTo>
                  <a:lnTo>
                    <a:pt x="96393" y="622427"/>
                  </a:lnTo>
                  <a:close/>
                </a:path>
                <a:path w="105410" h="718820">
                  <a:moveTo>
                    <a:pt x="51530" y="693105"/>
                  </a:moveTo>
                  <a:lnTo>
                    <a:pt x="45974" y="702564"/>
                  </a:lnTo>
                  <a:lnTo>
                    <a:pt x="57023" y="702564"/>
                  </a:lnTo>
                  <a:lnTo>
                    <a:pt x="51530" y="693105"/>
                  </a:lnTo>
                  <a:close/>
                </a:path>
                <a:path w="105410" h="718820">
                  <a:moveTo>
                    <a:pt x="57858" y="682334"/>
                  </a:moveTo>
                  <a:lnTo>
                    <a:pt x="51530" y="693105"/>
                  </a:lnTo>
                  <a:lnTo>
                    <a:pt x="57023" y="702564"/>
                  </a:lnTo>
                  <a:lnTo>
                    <a:pt x="57795" y="702564"/>
                  </a:lnTo>
                  <a:lnTo>
                    <a:pt x="57858" y="682334"/>
                  </a:lnTo>
                  <a:close/>
                </a:path>
                <a:path w="105410" h="718820">
                  <a:moveTo>
                    <a:pt x="53498" y="25205"/>
                  </a:moveTo>
                  <a:lnTo>
                    <a:pt x="47171" y="35976"/>
                  </a:lnTo>
                  <a:lnTo>
                    <a:pt x="45345" y="622173"/>
                  </a:lnTo>
                  <a:lnTo>
                    <a:pt x="45275" y="682334"/>
                  </a:lnTo>
                  <a:lnTo>
                    <a:pt x="51530" y="693105"/>
                  </a:lnTo>
                  <a:lnTo>
                    <a:pt x="57858" y="682334"/>
                  </a:lnTo>
                  <a:lnTo>
                    <a:pt x="59716" y="85471"/>
                  </a:lnTo>
                  <a:lnTo>
                    <a:pt x="59754" y="35976"/>
                  </a:lnTo>
                  <a:lnTo>
                    <a:pt x="53498" y="25205"/>
                  </a:lnTo>
                  <a:close/>
                </a:path>
                <a:path w="105410" h="718820">
                  <a:moveTo>
                    <a:pt x="60878" y="12573"/>
                  </a:moveTo>
                  <a:lnTo>
                    <a:pt x="59943" y="12573"/>
                  </a:lnTo>
                  <a:lnTo>
                    <a:pt x="59870" y="36175"/>
                  </a:lnTo>
                  <a:lnTo>
                    <a:pt x="94107" y="95123"/>
                  </a:lnTo>
                  <a:lnTo>
                    <a:pt x="97917" y="96139"/>
                  </a:lnTo>
                  <a:lnTo>
                    <a:pt x="104012" y="92583"/>
                  </a:lnTo>
                  <a:lnTo>
                    <a:pt x="105029" y="88773"/>
                  </a:lnTo>
                  <a:lnTo>
                    <a:pt x="60878" y="12573"/>
                  </a:lnTo>
                  <a:close/>
                </a:path>
                <a:path w="105410" h="718820">
                  <a:moveTo>
                    <a:pt x="53593" y="0"/>
                  </a:moveTo>
                  <a:lnTo>
                    <a:pt x="3429" y="85471"/>
                  </a:lnTo>
                  <a:lnTo>
                    <a:pt x="1651" y="88392"/>
                  </a:lnTo>
                  <a:lnTo>
                    <a:pt x="2667" y="92329"/>
                  </a:lnTo>
                  <a:lnTo>
                    <a:pt x="5715" y="94106"/>
                  </a:lnTo>
                  <a:lnTo>
                    <a:pt x="8636" y="95885"/>
                  </a:lnTo>
                  <a:lnTo>
                    <a:pt x="12573" y="94868"/>
                  </a:lnTo>
                  <a:lnTo>
                    <a:pt x="47171" y="35976"/>
                  </a:lnTo>
                  <a:lnTo>
                    <a:pt x="47243" y="12573"/>
                  </a:lnTo>
                  <a:lnTo>
                    <a:pt x="60878" y="12573"/>
                  </a:lnTo>
                  <a:lnTo>
                    <a:pt x="53593" y="0"/>
                  </a:lnTo>
                  <a:close/>
                </a:path>
                <a:path w="105410" h="718820">
                  <a:moveTo>
                    <a:pt x="59934" y="15748"/>
                  </a:moveTo>
                  <a:lnTo>
                    <a:pt x="59055" y="15748"/>
                  </a:lnTo>
                  <a:lnTo>
                    <a:pt x="53498" y="25205"/>
                  </a:lnTo>
                  <a:lnTo>
                    <a:pt x="59870" y="36175"/>
                  </a:lnTo>
                  <a:lnTo>
                    <a:pt x="59934" y="15748"/>
                  </a:lnTo>
                  <a:close/>
                </a:path>
                <a:path w="105410" h="718820">
                  <a:moveTo>
                    <a:pt x="59943" y="12573"/>
                  </a:moveTo>
                  <a:lnTo>
                    <a:pt x="47243" y="12573"/>
                  </a:lnTo>
                  <a:lnTo>
                    <a:pt x="47171" y="35976"/>
                  </a:lnTo>
                  <a:lnTo>
                    <a:pt x="53498" y="25205"/>
                  </a:lnTo>
                  <a:lnTo>
                    <a:pt x="48006" y="15748"/>
                  </a:lnTo>
                  <a:lnTo>
                    <a:pt x="59934" y="15748"/>
                  </a:lnTo>
                  <a:lnTo>
                    <a:pt x="59943" y="12573"/>
                  </a:lnTo>
                  <a:close/>
                </a:path>
                <a:path w="105410" h="718820">
                  <a:moveTo>
                    <a:pt x="59055" y="15748"/>
                  </a:moveTo>
                  <a:lnTo>
                    <a:pt x="48006" y="15748"/>
                  </a:lnTo>
                  <a:lnTo>
                    <a:pt x="53498" y="25205"/>
                  </a:lnTo>
                  <a:lnTo>
                    <a:pt x="59055" y="157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2200" y="4942332"/>
              <a:ext cx="1492250" cy="315595"/>
            </a:xfrm>
            <a:custGeom>
              <a:avLst/>
              <a:gdLst/>
              <a:ahLst/>
              <a:cxnLst/>
              <a:rect l="l" t="t" r="r" b="b"/>
              <a:pathLst>
                <a:path w="1492250" h="315595">
                  <a:moveTo>
                    <a:pt x="1491996" y="0"/>
                  </a:moveTo>
                  <a:lnTo>
                    <a:pt x="0" y="0"/>
                  </a:lnTo>
                  <a:lnTo>
                    <a:pt x="0" y="315468"/>
                  </a:lnTo>
                  <a:lnTo>
                    <a:pt x="1491996" y="315468"/>
                  </a:lnTo>
                  <a:lnTo>
                    <a:pt x="1491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61920" y="4969890"/>
            <a:ext cx="890905" cy="45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Amplitude</a:t>
            </a:r>
            <a:endParaRPr sz="16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(peak)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1552" y="4428744"/>
            <a:ext cx="2453005" cy="951230"/>
            <a:chOff x="6321552" y="4428744"/>
            <a:chExt cx="2453005" cy="951230"/>
          </a:xfrm>
        </p:grpSpPr>
        <p:sp>
          <p:nvSpPr>
            <p:cNvPr id="14" name="object 14"/>
            <p:cNvSpPr/>
            <p:nvPr/>
          </p:nvSpPr>
          <p:spPr>
            <a:xfrm>
              <a:off x="8766048" y="4434840"/>
              <a:ext cx="2540" cy="939165"/>
            </a:xfrm>
            <a:custGeom>
              <a:avLst/>
              <a:gdLst/>
              <a:ahLst/>
              <a:cxnLst/>
              <a:rect l="l" t="t" r="r" b="b"/>
              <a:pathLst>
                <a:path w="2540" h="939164">
                  <a:moveTo>
                    <a:pt x="0" y="938911"/>
                  </a:moveTo>
                  <a:lnTo>
                    <a:pt x="2158" y="0"/>
                  </a:lnTo>
                </a:path>
              </a:pathLst>
            </a:custGeom>
            <a:ln w="1219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7648" y="4434840"/>
              <a:ext cx="2540" cy="939165"/>
            </a:xfrm>
            <a:custGeom>
              <a:avLst/>
              <a:gdLst/>
              <a:ahLst/>
              <a:cxnLst/>
              <a:rect l="l" t="t" r="r" b="b"/>
              <a:pathLst>
                <a:path w="2539" h="939164">
                  <a:moveTo>
                    <a:pt x="0" y="938911"/>
                  </a:moveTo>
                  <a:lnTo>
                    <a:pt x="2159" y="0"/>
                  </a:lnTo>
                </a:path>
              </a:pathLst>
            </a:custGeom>
            <a:ln w="1219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4600" y="4521835"/>
              <a:ext cx="2430145" cy="104775"/>
            </a:xfrm>
            <a:custGeom>
              <a:avLst/>
              <a:gdLst/>
              <a:ahLst/>
              <a:cxnLst/>
              <a:rect l="l" t="t" r="r" b="b"/>
              <a:pathLst>
                <a:path w="2430145" h="104775">
                  <a:moveTo>
                    <a:pt x="2341372" y="888"/>
                  </a:moveTo>
                  <a:lnTo>
                    <a:pt x="2337561" y="1904"/>
                  </a:lnTo>
                  <a:lnTo>
                    <a:pt x="2334005" y="8000"/>
                  </a:lnTo>
                  <a:lnTo>
                    <a:pt x="2335022" y="11937"/>
                  </a:lnTo>
                  <a:lnTo>
                    <a:pt x="2338070" y="13588"/>
                  </a:lnTo>
                  <a:lnTo>
                    <a:pt x="2394063" y="46345"/>
                  </a:lnTo>
                  <a:lnTo>
                    <a:pt x="2417445" y="46354"/>
                  </a:lnTo>
                  <a:lnTo>
                    <a:pt x="2417445" y="59054"/>
                  </a:lnTo>
                  <a:lnTo>
                    <a:pt x="2393804" y="59054"/>
                  </a:lnTo>
                  <a:lnTo>
                    <a:pt x="2335022" y="93344"/>
                  </a:lnTo>
                  <a:lnTo>
                    <a:pt x="2334005" y="97281"/>
                  </a:lnTo>
                  <a:lnTo>
                    <a:pt x="2335783" y="100202"/>
                  </a:lnTo>
                  <a:lnTo>
                    <a:pt x="2337434" y="103250"/>
                  </a:lnTo>
                  <a:lnTo>
                    <a:pt x="2341372" y="104266"/>
                  </a:lnTo>
                  <a:lnTo>
                    <a:pt x="2419101" y="59054"/>
                  </a:lnTo>
                  <a:lnTo>
                    <a:pt x="2417445" y="59054"/>
                  </a:lnTo>
                  <a:lnTo>
                    <a:pt x="2419118" y="59045"/>
                  </a:lnTo>
                  <a:lnTo>
                    <a:pt x="2430018" y="52704"/>
                  </a:lnTo>
                  <a:lnTo>
                    <a:pt x="2341372" y="888"/>
                  </a:lnTo>
                  <a:close/>
                </a:path>
                <a:path w="2430145" h="104775">
                  <a:moveTo>
                    <a:pt x="88646" y="0"/>
                  </a:moveTo>
                  <a:lnTo>
                    <a:pt x="0" y="51688"/>
                  </a:lnTo>
                  <a:lnTo>
                    <a:pt x="85598" y="101600"/>
                  </a:lnTo>
                  <a:lnTo>
                    <a:pt x="88519" y="103377"/>
                  </a:lnTo>
                  <a:lnTo>
                    <a:pt x="92455" y="102362"/>
                  </a:lnTo>
                  <a:lnTo>
                    <a:pt x="94234" y="99313"/>
                  </a:lnTo>
                  <a:lnTo>
                    <a:pt x="96012" y="96392"/>
                  </a:lnTo>
                  <a:lnTo>
                    <a:pt x="94996" y="92456"/>
                  </a:lnTo>
                  <a:lnTo>
                    <a:pt x="36012" y="5804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1948" y="12700"/>
                  </a:lnTo>
                  <a:lnTo>
                    <a:pt x="94996" y="11048"/>
                  </a:lnTo>
                  <a:lnTo>
                    <a:pt x="96012" y="7112"/>
                  </a:lnTo>
                  <a:lnTo>
                    <a:pt x="92455" y="1015"/>
                  </a:lnTo>
                  <a:lnTo>
                    <a:pt x="88646" y="0"/>
                  </a:lnTo>
                  <a:close/>
                </a:path>
                <a:path w="2430145" h="104775">
                  <a:moveTo>
                    <a:pt x="2404812" y="52633"/>
                  </a:moveTo>
                  <a:lnTo>
                    <a:pt x="2393821" y="59045"/>
                  </a:lnTo>
                  <a:lnTo>
                    <a:pt x="2417445" y="59054"/>
                  </a:lnTo>
                  <a:lnTo>
                    <a:pt x="2417445" y="58165"/>
                  </a:lnTo>
                  <a:lnTo>
                    <a:pt x="2414270" y="58165"/>
                  </a:lnTo>
                  <a:lnTo>
                    <a:pt x="2404812" y="52633"/>
                  </a:lnTo>
                  <a:close/>
                </a:path>
                <a:path w="2430145" h="104775">
                  <a:moveTo>
                    <a:pt x="35978" y="45348"/>
                  </a:moveTo>
                  <a:lnTo>
                    <a:pt x="25109" y="51688"/>
                  </a:lnTo>
                  <a:lnTo>
                    <a:pt x="36012" y="58048"/>
                  </a:lnTo>
                  <a:lnTo>
                    <a:pt x="2393821" y="59045"/>
                  </a:lnTo>
                  <a:lnTo>
                    <a:pt x="2404812" y="52633"/>
                  </a:lnTo>
                  <a:lnTo>
                    <a:pt x="2394063" y="46345"/>
                  </a:lnTo>
                  <a:lnTo>
                    <a:pt x="35978" y="45348"/>
                  </a:lnTo>
                  <a:close/>
                </a:path>
                <a:path w="2430145" h="104775">
                  <a:moveTo>
                    <a:pt x="2414270" y="47116"/>
                  </a:moveTo>
                  <a:lnTo>
                    <a:pt x="2404812" y="52633"/>
                  </a:lnTo>
                  <a:lnTo>
                    <a:pt x="2414270" y="58165"/>
                  </a:lnTo>
                  <a:lnTo>
                    <a:pt x="2414270" y="47116"/>
                  </a:lnTo>
                  <a:close/>
                </a:path>
                <a:path w="2430145" h="104775">
                  <a:moveTo>
                    <a:pt x="2417445" y="47116"/>
                  </a:moveTo>
                  <a:lnTo>
                    <a:pt x="2414270" y="47116"/>
                  </a:lnTo>
                  <a:lnTo>
                    <a:pt x="2414270" y="58165"/>
                  </a:lnTo>
                  <a:lnTo>
                    <a:pt x="2417445" y="58165"/>
                  </a:lnTo>
                  <a:lnTo>
                    <a:pt x="2417445" y="47116"/>
                  </a:lnTo>
                  <a:close/>
                </a:path>
                <a:path w="2430145" h="104775">
                  <a:moveTo>
                    <a:pt x="12573" y="45338"/>
                  </a:moveTo>
                  <a:lnTo>
                    <a:pt x="12573" y="58038"/>
                  </a:lnTo>
                  <a:lnTo>
                    <a:pt x="36012" y="58048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471" y="46227"/>
                  </a:lnTo>
                  <a:lnTo>
                    <a:pt x="35978" y="45348"/>
                  </a:lnTo>
                  <a:lnTo>
                    <a:pt x="12573" y="45338"/>
                  </a:lnTo>
                  <a:close/>
                </a:path>
                <a:path w="2430145" h="10477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2430145" h="104775">
                  <a:moveTo>
                    <a:pt x="25109" y="51688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8"/>
                  </a:lnTo>
                  <a:close/>
                </a:path>
                <a:path w="2430145" h="104775">
                  <a:moveTo>
                    <a:pt x="2394063" y="46345"/>
                  </a:moveTo>
                  <a:lnTo>
                    <a:pt x="2404812" y="52633"/>
                  </a:lnTo>
                  <a:lnTo>
                    <a:pt x="2414270" y="47116"/>
                  </a:lnTo>
                  <a:lnTo>
                    <a:pt x="2417445" y="47116"/>
                  </a:lnTo>
                  <a:lnTo>
                    <a:pt x="2417445" y="46354"/>
                  </a:lnTo>
                  <a:lnTo>
                    <a:pt x="2394063" y="46345"/>
                  </a:lnTo>
                  <a:close/>
                </a:path>
                <a:path w="2430145" h="104775">
                  <a:moveTo>
                    <a:pt x="34471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471" y="462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54595" y="4405884"/>
            <a:ext cx="1057910" cy="3536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Times New Roman"/>
                <a:cs typeface="Times New Roman"/>
              </a:rPr>
              <a:t>Period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2454" y="4677917"/>
            <a:ext cx="283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(T)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87673" y="3877139"/>
            <a:ext cx="366395" cy="0"/>
          </a:xfrm>
          <a:custGeom>
            <a:avLst/>
            <a:gdLst/>
            <a:ahLst/>
            <a:cxnLst/>
            <a:rect l="l" t="t" r="r" b="b"/>
            <a:pathLst>
              <a:path w="366395">
                <a:moveTo>
                  <a:pt x="0" y="0"/>
                </a:moveTo>
                <a:lnTo>
                  <a:pt x="365785" y="0"/>
                </a:lnTo>
              </a:path>
            </a:pathLst>
          </a:custGeom>
          <a:ln w="9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91934" y="3871829"/>
            <a:ext cx="3473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185" dirty="0">
                <a:latin typeface="Arial MT"/>
                <a:cs typeface="Arial MT"/>
              </a:rPr>
              <a:t>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58931" y="3652410"/>
            <a:ext cx="20529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91490" algn="l"/>
                <a:tab pos="982344" algn="l"/>
              </a:tabLst>
            </a:pPr>
            <a:r>
              <a:rPr sz="2200" spc="1185" dirty="0">
                <a:latin typeface="Arial MT"/>
                <a:cs typeface="Arial MT"/>
              </a:rPr>
              <a:t>F	</a:t>
            </a:r>
            <a:r>
              <a:rPr sz="2200" spc="1065" dirty="0">
                <a:latin typeface="Symbol"/>
                <a:cs typeface="Symbol"/>
              </a:rPr>
              <a:t></a:t>
            </a:r>
            <a:r>
              <a:rPr sz="2200" spc="1065" dirty="0">
                <a:latin typeface="Times New Roman"/>
                <a:cs typeface="Times New Roman"/>
              </a:rPr>
              <a:t>	</a:t>
            </a:r>
            <a:r>
              <a:rPr sz="3300" spc="1620" baseline="35353" dirty="0">
                <a:latin typeface="Arial MT"/>
                <a:cs typeface="Arial MT"/>
              </a:rPr>
              <a:t>1</a:t>
            </a:r>
            <a:r>
              <a:rPr sz="3300" spc="-82" baseline="35353" dirty="0">
                <a:latin typeface="Arial MT"/>
                <a:cs typeface="Arial MT"/>
              </a:rPr>
              <a:t> </a:t>
            </a:r>
            <a:r>
              <a:rPr sz="2200" spc="1205" dirty="0">
                <a:latin typeface="Arial MT"/>
                <a:cs typeface="Arial MT"/>
              </a:rPr>
              <a:t>Hz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1240282"/>
            <a:ext cx="7251065" cy="231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05"/>
              </a:spcBef>
              <a:buSzPct val="96153"/>
              <a:buFont typeface="Arial MT"/>
              <a:buChar char="•"/>
              <a:tabLst>
                <a:tab pos="129539" algn="l"/>
              </a:tabLst>
            </a:pPr>
            <a:r>
              <a:rPr sz="2600" dirty="0">
                <a:latin typeface="Times New Roman"/>
                <a:cs typeface="Times New Roman"/>
              </a:rPr>
              <a:t>Amplitude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ts val="2875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Distance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</a:t>
            </a:r>
            <a:endParaRPr sz="2400">
              <a:latin typeface="Times New Roman"/>
              <a:cs typeface="Times New Roman"/>
            </a:endParaRPr>
          </a:p>
          <a:p>
            <a:pPr marL="128905" indent="-116839">
              <a:lnSpc>
                <a:spcPts val="3120"/>
              </a:lnSpc>
              <a:buSzPct val="96153"/>
              <a:buFont typeface="Arial MT"/>
              <a:buChar char="•"/>
              <a:tabLst>
                <a:tab pos="129539" algn="l"/>
              </a:tabLst>
            </a:pPr>
            <a:r>
              <a:rPr sz="2600" dirty="0">
                <a:latin typeface="Times New Roman"/>
                <a:cs typeface="Times New Roman"/>
              </a:rPr>
              <a:t>Cycle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ts val="2875"/>
              </a:lnSpc>
              <a:spcBef>
                <a:spcPts val="10"/>
              </a:spcBef>
            </a:pPr>
            <a:r>
              <a:rPr sz="2400" spc="-5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wave</a:t>
            </a:r>
            <a:endParaRPr sz="2400">
              <a:latin typeface="Times New Roman"/>
              <a:cs typeface="Times New Roman"/>
            </a:endParaRPr>
          </a:p>
          <a:p>
            <a:pPr marL="128905" indent="-116839">
              <a:lnSpc>
                <a:spcPts val="3115"/>
              </a:lnSpc>
              <a:buSzPct val="96153"/>
              <a:buFont typeface="Arial MT"/>
              <a:buChar char="•"/>
              <a:tabLst>
                <a:tab pos="129539" algn="l"/>
              </a:tabLst>
            </a:pPr>
            <a:r>
              <a:rPr sz="2600" dirty="0">
                <a:latin typeface="Times New Roman"/>
                <a:cs typeface="Times New Roman"/>
              </a:rPr>
              <a:t>Frequency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Cycles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second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.Hertz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for</a:t>
            </a:r>
            <a:r>
              <a:rPr sz="2400" dirty="0">
                <a:latin typeface="Times New Roman"/>
                <a:cs typeface="Times New Roman"/>
              </a:rPr>
              <a:t> expressing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2044" y="3528441"/>
            <a:ext cx="2747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frequency.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Frequency: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21" y="6330314"/>
            <a:ext cx="175895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14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:\DSD_PPT_ANU\DSD_Record_4\3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6282" y="412004"/>
            <a:ext cx="7958569" cy="583639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:\DSD_PPT_ANU\DSD_Record_4\4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888" y="1300163"/>
            <a:ext cx="7640637" cy="42576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142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371600"/>
            <a:ext cx="6775704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042398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143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600200"/>
            <a:ext cx="7980452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182831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:\DSD_PPT_ANU\DSD_Record_4\9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666" y="1295400"/>
            <a:ext cx="8304472" cy="4267200"/>
          </a:xfrm>
          <a:prstGeom prst="rect">
            <a:avLst/>
          </a:prstGeom>
          <a:noFill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54" y="1090613"/>
            <a:ext cx="9008682" cy="462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759091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:\DSD_PPT_ANU\DSD_Record_4\8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743606"/>
            <a:ext cx="8001000" cy="5054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560045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146</a:t>
            </a:fld>
            <a:endParaRPr lang="en-IN"/>
          </a:p>
        </p:txBody>
      </p:sp>
      <p:pic>
        <p:nvPicPr>
          <p:cNvPr id="5122" name="Picture 2" descr="H:\new_DSD\dsd_pics\unit1\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4" y="685799"/>
            <a:ext cx="9017876" cy="45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74906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Prime Implicants and Essential Prime Implicants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147</a:t>
            </a:fld>
            <a:endParaRPr lang="en-IN"/>
          </a:p>
        </p:txBody>
      </p:sp>
      <p:pic>
        <p:nvPicPr>
          <p:cNvPr id="6146" name="Picture 2" descr="H:\new_DSD\dsd_pics\unit1\41_Prime Implicants and Essential Prime Implicant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33600"/>
            <a:ext cx="8991600" cy="28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556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/>
              <a:t>Minimal Sum = x’z’ + yz</a:t>
            </a:r>
          </a:p>
        </p:txBody>
      </p:sp>
    </p:spTree>
    <p:extLst>
      <p:ext uri="{BB962C8B-B14F-4D97-AF65-F5344CB8AC3E}">
        <p14:creationId xmlns:p14="http://schemas.microsoft.com/office/powerpoint/2010/main" val="3837134461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148</a:t>
            </a:fld>
            <a:endParaRPr lang="en-IN"/>
          </a:p>
        </p:txBody>
      </p:sp>
      <p:pic>
        <p:nvPicPr>
          <p:cNvPr id="7170" name="Picture 2" descr="H:\new_DSD\dsd_pics\unit1\4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905000"/>
            <a:ext cx="8763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5562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/>
              <a:t>Minimal Sum = z’</a:t>
            </a:r>
          </a:p>
        </p:txBody>
      </p:sp>
    </p:spTree>
    <p:extLst>
      <p:ext uri="{BB962C8B-B14F-4D97-AF65-F5344CB8AC3E}">
        <p14:creationId xmlns:p14="http://schemas.microsoft.com/office/powerpoint/2010/main" val="3466408793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IN"/>
              <a:t>Find the PI and EPI. Also find the minimal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149</a:t>
            </a:fld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2743200"/>
            <a:ext cx="5073559" cy="131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7691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8176" y="246634"/>
            <a:ext cx="5250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Example</a:t>
            </a:r>
            <a:r>
              <a:rPr sz="3600" spc="-15" dirty="0"/>
              <a:t> </a:t>
            </a:r>
            <a:r>
              <a:rPr sz="3600" spc="-5" dirty="0"/>
              <a:t>of</a:t>
            </a:r>
            <a:r>
              <a:rPr sz="3600" spc="-204" dirty="0"/>
              <a:t> </a:t>
            </a:r>
            <a:r>
              <a:rPr sz="3600" dirty="0"/>
              <a:t>Analog</a:t>
            </a:r>
            <a:r>
              <a:rPr sz="3600" spc="-15" dirty="0"/>
              <a:t> </a:t>
            </a:r>
            <a:r>
              <a:rPr sz="3600" spc="-5" dirty="0"/>
              <a:t>Signals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34541" y="784606"/>
            <a:ext cx="7193915" cy="3333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analog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time-varying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signal.</a:t>
            </a:r>
            <a:endParaRPr sz="2400">
              <a:latin typeface="Times New Roman"/>
              <a:cs typeface="Times New Roman"/>
            </a:endParaRPr>
          </a:p>
          <a:p>
            <a:pPr marL="287020" marR="5080" indent="-27495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Minimum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maximum </a:t>
            </a:r>
            <a:r>
              <a:rPr sz="2400" dirty="0">
                <a:latin typeface="Times New Roman"/>
                <a:cs typeface="Times New Roman"/>
              </a:rPr>
              <a:t>values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negative.</a:t>
            </a:r>
            <a:endParaRPr sz="24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655" algn="l"/>
              </a:tabLst>
            </a:pP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periodic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(repeating)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non-periodic.</a:t>
            </a:r>
            <a:endParaRPr sz="2400">
              <a:latin typeface="Times New Roman"/>
              <a:cs typeface="Times New Roman"/>
            </a:endParaRPr>
          </a:p>
          <a:p>
            <a:pPr marL="287020" marR="283210" indent="-27495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655" algn="l"/>
              </a:tabLst>
            </a:pPr>
            <a:r>
              <a:rPr sz="2400" dirty="0">
                <a:latin typeface="Times New Roman"/>
                <a:cs typeface="Times New Roman"/>
              </a:rPr>
              <a:t>Sine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waves</a:t>
            </a:r>
            <a:r>
              <a:rPr sz="2400" dirty="0">
                <a:latin typeface="Times New Roman"/>
                <a:cs typeface="Times New Roman"/>
              </a:rPr>
              <a:t> and square</a:t>
            </a:r>
            <a:r>
              <a:rPr sz="2400" spc="-5" dirty="0">
                <a:latin typeface="Times New Roman"/>
                <a:cs typeface="Times New Roman"/>
              </a:rPr>
              <a:t> waves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analog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signals.</a:t>
            </a:r>
            <a:endParaRPr sz="2400">
              <a:latin typeface="Times New Roman"/>
              <a:cs typeface="Times New Roman"/>
            </a:endParaRPr>
          </a:p>
          <a:p>
            <a:pPr marL="287020" marR="17780" indent="-274955">
              <a:lnSpc>
                <a:spcPct val="100000"/>
              </a:lnSpc>
              <a:spcBef>
                <a:spcPts val="60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655" algn="l"/>
              </a:tabLst>
            </a:pPr>
            <a:r>
              <a:rPr sz="2400" dirty="0">
                <a:latin typeface="Times New Roman"/>
                <a:cs typeface="Times New Roman"/>
              </a:rPr>
              <a:t>Note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square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minimum</a:t>
            </a:r>
            <a:r>
              <a:rPr sz="2400" dirty="0">
                <a:latin typeface="Times New Roman"/>
                <a:cs typeface="Times New Roman"/>
              </a:rPr>
              <a:t> 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negative.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4826889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4114800"/>
            <a:ext cx="2468880" cy="2135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0" y="4114800"/>
            <a:ext cx="2468880" cy="21351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0320" y="4114800"/>
            <a:ext cx="2468879" cy="2135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70710" y="5932119"/>
            <a:ext cx="11106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Sine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4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ave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7690" y="5932119"/>
            <a:ext cx="1364615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Square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Wave</a:t>
            </a:r>
            <a:endParaRPr sz="20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latin typeface="Times New Roman"/>
                <a:cs typeface="Times New Roman"/>
              </a:rPr>
              <a:t>(not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digital)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1681" y="5932119"/>
            <a:ext cx="1820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-1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-Periodic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2521" y="631494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150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8599"/>
            <a:ext cx="8001000" cy="6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33099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151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3400" y="3810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/>
              <a:t>Minimal sum obtained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295400"/>
            <a:ext cx="634753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956124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:\DSD_PPT_ANU\DSD_Record_4\5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8701" y="685800"/>
            <a:ext cx="9035300" cy="572452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:\DSD_PPT_ANU\DSD_Record_4\6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:\DSD_PPT_ANU\DSD_Record_4\7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304800"/>
            <a:ext cx="8534400" cy="630078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:\DSD_PPT_ANU\DSD_Record_4\11.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:\DSD_PPT_ANU\DSD_Record_4\12.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750" y="600075"/>
            <a:ext cx="9078913" cy="56578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:\DSD_PPT_ANU\DSD_Record_4\13.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28575" y="485775"/>
            <a:ext cx="9201150" cy="58864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:\DSD_PPT_ANU\DSD_Record_4\13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88640"/>
            <a:ext cx="8915400" cy="666936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:\DSD_PPT_ANU\DSD_Record_4\1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05780" y="228600"/>
            <a:ext cx="4583707" cy="66294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" y="30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BCD to Excess-3 Conversion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072" y="201295"/>
            <a:ext cx="69094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0" marR="5080" indent="-2026285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Digital</a:t>
            </a:r>
            <a:r>
              <a:rPr sz="3600" spc="5" dirty="0"/>
              <a:t> </a:t>
            </a:r>
            <a:r>
              <a:rPr sz="3600" spc="-5" dirty="0"/>
              <a:t>and</a:t>
            </a:r>
            <a:r>
              <a:rPr sz="3600" spc="-204" dirty="0"/>
              <a:t> </a:t>
            </a:r>
            <a:r>
              <a:rPr sz="3600" spc="-5" dirty="0"/>
              <a:t>Analog</a:t>
            </a:r>
            <a:r>
              <a:rPr sz="3600" spc="10" dirty="0"/>
              <a:t> </a:t>
            </a:r>
            <a:r>
              <a:rPr sz="3600" dirty="0"/>
              <a:t>Basic</a:t>
            </a:r>
            <a:r>
              <a:rPr sz="3600" spc="5" dirty="0"/>
              <a:t> </a:t>
            </a:r>
            <a:r>
              <a:rPr sz="3600" spc="-5" dirty="0"/>
              <a:t>Concepts: </a:t>
            </a:r>
            <a:r>
              <a:rPr sz="3600" u="none" spc="-885" dirty="0"/>
              <a:t> </a:t>
            </a:r>
            <a:r>
              <a:rPr sz="3600" spc="-5" dirty="0"/>
              <a:t>Digital Signals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3540" y="1246378"/>
            <a:ext cx="41935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Amplitude:</a:t>
            </a:r>
            <a:endParaRPr sz="1600">
              <a:latin typeface="Times New Roman"/>
              <a:cs typeface="Times New Roman"/>
            </a:endParaRPr>
          </a:p>
          <a:p>
            <a:pPr marL="2482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digital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signals,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will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imes New Roman"/>
                <a:cs typeface="Times New Roman"/>
              </a:rPr>
              <a:t>ALWAYS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5volts.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140" y="1809953"/>
            <a:ext cx="3611879" cy="438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Period:</a:t>
            </a:r>
            <a:endParaRPr sz="1600">
              <a:latin typeface="Times New Roman"/>
              <a:cs typeface="Times New Roman"/>
            </a:endParaRPr>
          </a:p>
          <a:p>
            <a:pPr marL="342900" marR="71755" indent="-685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takes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 </a:t>
            </a:r>
            <a:r>
              <a:rPr sz="1600" spc="-5" dirty="0">
                <a:latin typeface="Times New Roman"/>
                <a:cs typeface="Times New Roman"/>
              </a:rPr>
              <a:t>a periodic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signal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repeat.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(seconds)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Times New Roman"/>
                <a:cs typeface="Times New Roman"/>
              </a:rPr>
              <a:t>Frequency:</a:t>
            </a:r>
            <a:endParaRPr sz="1600">
              <a:latin typeface="Times New Roman"/>
              <a:cs typeface="Times New Roman"/>
            </a:endParaRPr>
          </a:p>
          <a:p>
            <a:pPr marL="292100" marR="30480" indent="-1841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measure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occurrences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 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signal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(Hertz,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Hz)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600" b="1" spc="-15" dirty="0">
                <a:latin typeface="Times New Roman"/>
                <a:cs typeface="Times New Roman"/>
              </a:rPr>
              <a:t>Time</a:t>
            </a:r>
            <a:r>
              <a:rPr sz="1600" b="1" spc="-5" dirty="0">
                <a:latin typeface="Times New Roman"/>
                <a:cs typeface="Times New Roman"/>
              </a:rPr>
              <a:t> High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(t</a:t>
            </a:r>
            <a:r>
              <a:rPr sz="1575" b="1" spc="-7" baseline="-21164" dirty="0">
                <a:latin typeface="Times New Roman"/>
                <a:cs typeface="Times New Roman"/>
              </a:rPr>
              <a:t>H</a:t>
            </a:r>
            <a:r>
              <a:rPr sz="1600" b="1" spc="-5" dirty="0">
                <a:latin typeface="Times New Roman"/>
                <a:cs typeface="Times New Roman"/>
              </a:rPr>
              <a:t>):</a:t>
            </a:r>
            <a:endParaRPr sz="16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signal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5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0" dirty="0">
                <a:latin typeface="Times New Roman"/>
                <a:cs typeface="Times New Roman"/>
              </a:rPr>
              <a:t>v.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600" b="1" spc="-15" dirty="0">
                <a:latin typeface="Times New Roman"/>
                <a:cs typeface="Times New Roman"/>
              </a:rPr>
              <a:t>Time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Low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(t</a:t>
            </a:r>
            <a:r>
              <a:rPr sz="1575" b="1" spc="-7" baseline="-21164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):</a:t>
            </a:r>
            <a:endParaRPr sz="16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time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signal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0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0" dirty="0">
                <a:latin typeface="Times New Roman"/>
                <a:cs typeface="Times New Roman"/>
              </a:rPr>
              <a:t>v.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Times New Roman"/>
                <a:cs typeface="Times New Roman"/>
              </a:rPr>
              <a:t>Duty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Cycle:</a:t>
            </a:r>
            <a:endParaRPr sz="16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ratio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575" baseline="-21164" dirty="0">
                <a:latin typeface="Times New Roman"/>
                <a:cs typeface="Times New Roman"/>
              </a:rPr>
              <a:t>H</a:t>
            </a:r>
            <a:r>
              <a:rPr sz="1575" spc="15" baseline="-21164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total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period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(T).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</a:pPr>
            <a:r>
              <a:rPr sz="1600" b="1" spc="-5" dirty="0">
                <a:latin typeface="Times New Roman"/>
                <a:cs typeface="Times New Roman"/>
              </a:rPr>
              <a:t>Rising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Edge:</a:t>
            </a:r>
            <a:endParaRPr sz="16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0-to-1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transition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signal.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600" b="1" spc="-5" dirty="0">
                <a:latin typeface="Times New Roman"/>
                <a:cs typeface="Times New Roman"/>
              </a:rPr>
              <a:t>Falling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Edge:</a:t>
            </a:r>
            <a:endParaRPr sz="16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1-to-0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transition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signal.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38244" y="1905000"/>
            <a:ext cx="492759" cy="1786889"/>
            <a:chOff x="4238244" y="1905000"/>
            <a:chExt cx="492759" cy="1786889"/>
          </a:xfrm>
        </p:grpSpPr>
        <p:sp>
          <p:nvSpPr>
            <p:cNvPr id="6" name="object 6"/>
            <p:cNvSpPr/>
            <p:nvPr/>
          </p:nvSpPr>
          <p:spPr>
            <a:xfrm>
              <a:off x="4267200" y="3683507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4">
                  <a:moveTo>
                    <a:pt x="0" y="0"/>
                  </a:moveTo>
                  <a:lnTo>
                    <a:pt x="457200" y="1651"/>
                  </a:lnTo>
                </a:path>
              </a:pathLst>
            </a:custGeom>
            <a:ln w="1219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90314" y="1905000"/>
              <a:ext cx="104775" cy="1783080"/>
            </a:xfrm>
            <a:custGeom>
              <a:avLst/>
              <a:gdLst/>
              <a:ahLst/>
              <a:cxnLst/>
              <a:rect l="l" t="t" r="r" b="b"/>
              <a:pathLst>
                <a:path w="104775" h="1783079">
                  <a:moveTo>
                    <a:pt x="6985" y="1686687"/>
                  </a:moveTo>
                  <a:lnTo>
                    <a:pt x="3937" y="1688464"/>
                  </a:lnTo>
                  <a:lnTo>
                    <a:pt x="1015" y="1690242"/>
                  </a:lnTo>
                  <a:lnTo>
                    <a:pt x="0" y="1694052"/>
                  </a:lnTo>
                  <a:lnTo>
                    <a:pt x="1724" y="1697227"/>
                  </a:lnTo>
                  <a:lnTo>
                    <a:pt x="51562" y="1782826"/>
                  </a:lnTo>
                  <a:lnTo>
                    <a:pt x="58911" y="1770252"/>
                  </a:lnTo>
                  <a:lnTo>
                    <a:pt x="45212" y="1770252"/>
                  </a:lnTo>
                  <a:lnTo>
                    <a:pt x="45232" y="1746682"/>
                  </a:lnTo>
                  <a:lnTo>
                    <a:pt x="10922" y="1687702"/>
                  </a:lnTo>
                  <a:lnTo>
                    <a:pt x="6985" y="1686687"/>
                  </a:lnTo>
                  <a:close/>
                </a:path>
                <a:path w="104775" h="1783079">
                  <a:moveTo>
                    <a:pt x="45232" y="1746682"/>
                  </a:moveTo>
                  <a:lnTo>
                    <a:pt x="45212" y="1770252"/>
                  </a:lnTo>
                  <a:lnTo>
                    <a:pt x="57912" y="1770252"/>
                  </a:lnTo>
                  <a:lnTo>
                    <a:pt x="57914" y="1766951"/>
                  </a:lnTo>
                  <a:lnTo>
                    <a:pt x="46100" y="1766951"/>
                  </a:lnTo>
                  <a:lnTo>
                    <a:pt x="51573" y="1757583"/>
                  </a:lnTo>
                  <a:lnTo>
                    <a:pt x="45232" y="1746682"/>
                  </a:lnTo>
                  <a:close/>
                </a:path>
                <a:path w="104775" h="1783079">
                  <a:moveTo>
                    <a:pt x="96265" y="1686814"/>
                  </a:moveTo>
                  <a:lnTo>
                    <a:pt x="92328" y="1687829"/>
                  </a:lnTo>
                  <a:lnTo>
                    <a:pt x="57943" y="1746682"/>
                  </a:lnTo>
                  <a:lnTo>
                    <a:pt x="57912" y="1770252"/>
                  </a:lnTo>
                  <a:lnTo>
                    <a:pt x="58911" y="1770252"/>
                  </a:lnTo>
                  <a:lnTo>
                    <a:pt x="103377" y="1694179"/>
                  </a:lnTo>
                  <a:lnTo>
                    <a:pt x="102362" y="1690370"/>
                  </a:lnTo>
                  <a:lnTo>
                    <a:pt x="96265" y="1686814"/>
                  </a:lnTo>
                  <a:close/>
                </a:path>
                <a:path w="104775" h="1783079">
                  <a:moveTo>
                    <a:pt x="51573" y="1757583"/>
                  </a:moveTo>
                  <a:lnTo>
                    <a:pt x="46100" y="1766951"/>
                  </a:lnTo>
                  <a:lnTo>
                    <a:pt x="57023" y="1766951"/>
                  </a:lnTo>
                  <a:lnTo>
                    <a:pt x="51573" y="1757583"/>
                  </a:lnTo>
                  <a:close/>
                </a:path>
                <a:path w="104775" h="1783079">
                  <a:moveTo>
                    <a:pt x="57932" y="1746701"/>
                  </a:moveTo>
                  <a:lnTo>
                    <a:pt x="51573" y="1757583"/>
                  </a:lnTo>
                  <a:lnTo>
                    <a:pt x="57023" y="1766951"/>
                  </a:lnTo>
                  <a:lnTo>
                    <a:pt x="57914" y="1766951"/>
                  </a:lnTo>
                  <a:lnTo>
                    <a:pt x="57932" y="1746701"/>
                  </a:lnTo>
                  <a:close/>
                </a:path>
                <a:path w="104775" h="1783079">
                  <a:moveTo>
                    <a:pt x="53141" y="25205"/>
                  </a:moveTo>
                  <a:lnTo>
                    <a:pt x="46715" y="36192"/>
                  </a:lnTo>
                  <a:lnTo>
                    <a:pt x="45242" y="1746701"/>
                  </a:lnTo>
                  <a:lnTo>
                    <a:pt x="51573" y="1757583"/>
                  </a:lnTo>
                  <a:lnTo>
                    <a:pt x="57932" y="1746701"/>
                  </a:lnTo>
                  <a:lnTo>
                    <a:pt x="59415" y="35960"/>
                  </a:lnTo>
                  <a:lnTo>
                    <a:pt x="53141" y="25205"/>
                  </a:lnTo>
                  <a:close/>
                </a:path>
                <a:path w="104775" h="1783079">
                  <a:moveTo>
                    <a:pt x="53086" y="0"/>
                  </a:moveTo>
                  <a:lnTo>
                    <a:pt x="1397" y="88519"/>
                  </a:lnTo>
                  <a:lnTo>
                    <a:pt x="2412" y="92455"/>
                  </a:lnTo>
                  <a:lnTo>
                    <a:pt x="5461" y="94234"/>
                  </a:lnTo>
                  <a:lnTo>
                    <a:pt x="8382" y="96012"/>
                  </a:lnTo>
                  <a:lnTo>
                    <a:pt x="12319" y="94996"/>
                  </a:lnTo>
                  <a:lnTo>
                    <a:pt x="46715" y="36192"/>
                  </a:lnTo>
                  <a:lnTo>
                    <a:pt x="46736" y="12573"/>
                  </a:lnTo>
                  <a:lnTo>
                    <a:pt x="60417" y="12573"/>
                  </a:lnTo>
                  <a:lnTo>
                    <a:pt x="53086" y="0"/>
                  </a:lnTo>
                  <a:close/>
                </a:path>
                <a:path w="104775" h="1783079">
                  <a:moveTo>
                    <a:pt x="60417" y="12573"/>
                  </a:moveTo>
                  <a:lnTo>
                    <a:pt x="59436" y="12573"/>
                  </a:lnTo>
                  <a:lnTo>
                    <a:pt x="59415" y="35960"/>
                  </a:lnTo>
                  <a:lnTo>
                    <a:pt x="93852" y="94996"/>
                  </a:lnTo>
                  <a:lnTo>
                    <a:pt x="97662" y="96012"/>
                  </a:lnTo>
                  <a:lnTo>
                    <a:pt x="100711" y="94361"/>
                  </a:lnTo>
                  <a:lnTo>
                    <a:pt x="103759" y="92583"/>
                  </a:lnTo>
                  <a:lnTo>
                    <a:pt x="104775" y="88646"/>
                  </a:lnTo>
                  <a:lnTo>
                    <a:pt x="60417" y="12573"/>
                  </a:lnTo>
                  <a:close/>
                </a:path>
                <a:path w="104775" h="1783079">
                  <a:moveTo>
                    <a:pt x="59436" y="12573"/>
                  </a:moveTo>
                  <a:lnTo>
                    <a:pt x="46736" y="12573"/>
                  </a:lnTo>
                  <a:lnTo>
                    <a:pt x="46715" y="36192"/>
                  </a:lnTo>
                  <a:lnTo>
                    <a:pt x="53141" y="25205"/>
                  </a:lnTo>
                  <a:lnTo>
                    <a:pt x="47625" y="15748"/>
                  </a:lnTo>
                  <a:lnTo>
                    <a:pt x="59433" y="15748"/>
                  </a:lnTo>
                  <a:lnTo>
                    <a:pt x="59436" y="12573"/>
                  </a:lnTo>
                  <a:close/>
                </a:path>
                <a:path w="104775" h="1783079">
                  <a:moveTo>
                    <a:pt x="59433" y="15748"/>
                  </a:moveTo>
                  <a:lnTo>
                    <a:pt x="58674" y="15748"/>
                  </a:lnTo>
                  <a:lnTo>
                    <a:pt x="53141" y="25205"/>
                  </a:lnTo>
                  <a:lnTo>
                    <a:pt x="59415" y="35960"/>
                  </a:lnTo>
                  <a:lnTo>
                    <a:pt x="59433" y="15748"/>
                  </a:lnTo>
                  <a:close/>
                </a:path>
                <a:path w="104775" h="1783079">
                  <a:moveTo>
                    <a:pt x="58674" y="15748"/>
                  </a:moveTo>
                  <a:lnTo>
                    <a:pt x="47625" y="15748"/>
                  </a:lnTo>
                  <a:lnTo>
                    <a:pt x="53141" y="25205"/>
                  </a:lnTo>
                  <a:lnTo>
                    <a:pt x="58674" y="157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38244" y="2270759"/>
              <a:ext cx="338455" cy="1094740"/>
            </a:xfrm>
            <a:custGeom>
              <a:avLst/>
              <a:gdLst/>
              <a:ahLst/>
              <a:cxnLst/>
              <a:rect l="l" t="t" r="r" b="b"/>
              <a:pathLst>
                <a:path w="338454" h="1094739">
                  <a:moveTo>
                    <a:pt x="338327" y="0"/>
                  </a:moveTo>
                  <a:lnTo>
                    <a:pt x="0" y="0"/>
                  </a:lnTo>
                  <a:lnTo>
                    <a:pt x="0" y="1094232"/>
                  </a:lnTo>
                  <a:lnTo>
                    <a:pt x="338327" y="1094232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88508" y="2373636"/>
            <a:ext cx="250190" cy="890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10" dirty="0">
                <a:latin typeface="Times New Roman"/>
                <a:cs typeface="Times New Roman"/>
              </a:rPr>
              <a:t>Amplitude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60850" y="1447800"/>
            <a:ext cx="4806950" cy="4495800"/>
            <a:chOff x="4260850" y="1447800"/>
            <a:chExt cx="4806950" cy="4495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0" y="1447800"/>
              <a:ext cx="4343400" cy="4495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67200" y="1877568"/>
              <a:ext cx="457200" cy="1905"/>
            </a:xfrm>
            <a:custGeom>
              <a:avLst/>
              <a:gdLst/>
              <a:ahLst/>
              <a:cxnLst/>
              <a:rect l="l" t="t" r="r" b="b"/>
              <a:pathLst>
                <a:path w="457200" h="1905">
                  <a:moveTo>
                    <a:pt x="0" y="0"/>
                  </a:moveTo>
                  <a:lnTo>
                    <a:pt x="457200" y="1524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1080" y="2485897"/>
              <a:ext cx="2042160" cy="104775"/>
            </a:xfrm>
            <a:custGeom>
              <a:avLst/>
              <a:gdLst/>
              <a:ahLst/>
              <a:cxnLst/>
              <a:rect l="l" t="t" r="r" b="b"/>
              <a:pathLst>
                <a:path w="2042159" h="104775">
                  <a:moveTo>
                    <a:pt x="1178382" y="59436"/>
                  </a:moveTo>
                  <a:lnTo>
                    <a:pt x="1176401" y="59436"/>
                  </a:lnTo>
                  <a:lnTo>
                    <a:pt x="1152918" y="59436"/>
                  </a:lnTo>
                  <a:lnTo>
                    <a:pt x="1093978" y="93726"/>
                  </a:lnTo>
                  <a:lnTo>
                    <a:pt x="1092962" y="97663"/>
                  </a:lnTo>
                  <a:lnTo>
                    <a:pt x="1096518" y="103759"/>
                  </a:lnTo>
                  <a:lnTo>
                    <a:pt x="1100328" y="104775"/>
                  </a:lnTo>
                  <a:lnTo>
                    <a:pt x="1178382" y="59436"/>
                  </a:lnTo>
                  <a:close/>
                </a:path>
                <a:path w="2042159" h="104775">
                  <a:moveTo>
                    <a:pt x="1189101" y="53213"/>
                  </a:moveTo>
                  <a:lnTo>
                    <a:pt x="1100455" y="1270"/>
                  </a:lnTo>
                  <a:lnTo>
                    <a:pt x="1096645" y="2286"/>
                  </a:lnTo>
                  <a:lnTo>
                    <a:pt x="1093089" y="8382"/>
                  </a:lnTo>
                  <a:lnTo>
                    <a:pt x="1094105" y="12319"/>
                  </a:lnTo>
                  <a:lnTo>
                    <a:pt x="1152791" y="46710"/>
                  </a:lnTo>
                  <a:lnTo>
                    <a:pt x="36029" y="45250"/>
                  </a:lnTo>
                  <a:lnTo>
                    <a:pt x="25107" y="51587"/>
                  </a:lnTo>
                  <a:lnTo>
                    <a:pt x="34544" y="46101"/>
                  </a:lnTo>
                  <a:lnTo>
                    <a:pt x="36029" y="45250"/>
                  </a:lnTo>
                  <a:lnTo>
                    <a:pt x="92075" y="12700"/>
                  </a:lnTo>
                  <a:lnTo>
                    <a:pt x="94996" y="10922"/>
                  </a:lnTo>
                  <a:lnTo>
                    <a:pt x="96139" y="7112"/>
                  </a:lnTo>
                  <a:lnTo>
                    <a:pt x="92583" y="1016"/>
                  </a:lnTo>
                  <a:lnTo>
                    <a:pt x="88646" y="0"/>
                  </a:lnTo>
                  <a:lnTo>
                    <a:pt x="0" y="51562"/>
                  </a:lnTo>
                  <a:lnTo>
                    <a:pt x="88519" y="103378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1" y="57950"/>
                  </a:lnTo>
                  <a:lnTo>
                    <a:pt x="1152969" y="59410"/>
                  </a:lnTo>
                  <a:lnTo>
                    <a:pt x="1176401" y="59436"/>
                  </a:lnTo>
                  <a:lnTo>
                    <a:pt x="1178433" y="59410"/>
                  </a:lnTo>
                  <a:lnTo>
                    <a:pt x="1189101" y="53213"/>
                  </a:lnTo>
                  <a:close/>
                </a:path>
                <a:path w="2042159" h="104775">
                  <a:moveTo>
                    <a:pt x="2030907" y="59436"/>
                  </a:moveTo>
                  <a:lnTo>
                    <a:pt x="2028952" y="59436"/>
                  </a:lnTo>
                  <a:lnTo>
                    <a:pt x="2005469" y="59436"/>
                  </a:lnTo>
                  <a:lnTo>
                    <a:pt x="1946529" y="93726"/>
                  </a:lnTo>
                  <a:lnTo>
                    <a:pt x="1945513" y="97536"/>
                  </a:lnTo>
                  <a:lnTo>
                    <a:pt x="1947291" y="100584"/>
                  </a:lnTo>
                  <a:lnTo>
                    <a:pt x="1948942" y="103632"/>
                  </a:lnTo>
                  <a:lnTo>
                    <a:pt x="1952879" y="104648"/>
                  </a:lnTo>
                  <a:lnTo>
                    <a:pt x="2030907" y="59436"/>
                  </a:lnTo>
                  <a:close/>
                </a:path>
                <a:path w="2042159" h="104775">
                  <a:moveTo>
                    <a:pt x="2041652" y="53213"/>
                  </a:moveTo>
                  <a:lnTo>
                    <a:pt x="1956054" y="3048"/>
                  </a:lnTo>
                  <a:lnTo>
                    <a:pt x="1953133" y="1270"/>
                  </a:lnTo>
                  <a:lnTo>
                    <a:pt x="1949196" y="2286"/>
                  </a:lnTo>
                  <a:lnTo>
                    <a:pt x="1945640" y="8382"/>
                  </a:lnTo>
                  <a:lnTo>
                    <a:pt x="1946656" y="12192"/>
                  </a:lnTo>
                  <a:lnTo>
                    <a:pt x="2005533" y="46697"/>
                  </a:lnTo>
                  <a:lnTo>
                    <a:pt x="1253731" y="45262"/>
                  </a:lnTo>
                  <a:lnTo>
                    <a:pt x="1242796" y="51600"/>
                  </a:lnTo>
                  <a:lnTo>
                    <a:pt x="1252270" y="46101"/>
                  </a:lnTo>
                  <a:lnTo>
                    <a:pt x="1253731" y="45262"/>
                  </a:lnTo>
                  <a:lnTo>
                    <a:pt x="1312799" y="11049"/>
                  </a:lnTo>
                  <a:lnTo>
                    <a:pt x="1313815" y="7112"/>
                  </a:lnTo>
                  <a:lnTo>
                    <a:pt x="1310259" y="1016"/>
                  </a:lnTo>
                  <a:lnTo>
                    <a:pt x="1306322" y="0"/>
                  </a:lnTo>
                  <a:lnTo>
                    <a:pt x="1303401" y="1778"/>
                  </a:lnTo>
                  <a:lnTo>
                    <a:pt x="1217676" y="51562"/>
                  </a:lnTo>
                  <a:lnTo>
                    <a:pt x="1306195" y="103378"/>
                  </a:lnTo>
                  <a:lnTo>
                    <a:pt x="1310132" y="102362"/>
                  </a:lnTo>
                  <a:lnTo>
                    <a:pt x="1311783" y="99441"/>
                  </a:lnTo>
                  <a:lnTo>
                    <a:pt x="1313561" y="96393"/>
                  </a:lnTo>
                  <a:lnTo>
                    <a:pt x="1312545" y="92456"/>
                  </a:lnTo>
                  <a:lnTo>
                    <a:pt x="1309624" y="90678"/>
                  </a:lnTo>
                  <a:lnTo>
                    <a:pt x="1253680" y="57962"/>
                  </a:lnTo>
                  <a:lnTo>
                    <a:pt x="2005545" y="59397"/>
                  </a:lnTo>
                  <a:lnTo>
                    <a:pt x="2028952" y="59436"/>
                  </a:lnTo>
                  <a:lnTo>
                    <a:pt x="2030984" y="59397"/>
                  </a:lnTo>
                  <a:lnTo>
                    <a:pt x="2041652" y="5321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85432" y="3796283"/>
              <a:ext cx="1905" cy="1097280"/>
            </a:xfrm>
            <a:custGeom>
              <a:avLst/>
              <a:gdLst/>
              <a:ahLst/>
              <a:cxnLst/>
              <a:rect l="l" t="t" r="r" b="b"/>
              <a:pathLst>
                <a:path w="1904" h="1097279">
                  <a:moveTo>
                    <a:pt x="0" y="1096899"/>
                  </a:moveTo>
                  <a:lnTo>
                    <a:pt x="1524" y="0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5840" y="3796283"/>
              <a:ext cx="1905" cy="1097280"/>
            </a:xfrm>
            <a:custGeom>
              <a:avLst/>
              <a:gdLst/>
              <a:ahLst/>
              <a:cxnLst/>
              <a:rect l="l" t="t" r="r" b="b"/>
              <a:pathLst>
                <a:path w="1904" h="1097279">
                  <a:moveTo>
                    <a:pt x="0" y="1096899"/>
                  </a:moveTo>
                  <a:lnTo>
                    <a:pt x="1650" y="0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34200" y="1816480"/>
              <a:ext cx="1473200" cy="2227580"/>
            </a:xfrm>
            <a:custGeom>
              <a:avLst/>
              <a:gdLst/>
              <a:ahLst/>
              <a:cxnLst/>
              <a:rect l="l" t="t" r="r" b="b"/>
              <a:pathLst>
                <a:path w="1473200" h="2227579">
                  <a:moveTo>
                    <a:pt x="905256" y="2219960"/>
                  </a:moveTo>
                  <a:lnTo>
                    <a:pt x="26543" y="1028242"/>
                  </a:lnTo>
                  <a:lnTo>
                    <a:pt x="89154" y="1055243"/>
                  </a:lnTo>
                  <a:lnTo>
                    <a:pt x="92837" y="1053719"/>
                  </a:lnTo>
                  <a:lnTo>
                    <a:pt x="94234" y="1050544"/>
                  </a:lnTo>
                  <a:lnTo>
                    <a:pt x="95631" y="1047242"/>
                  </a:lnTo>
                  <a:lnTo>
                    <a:pt x="94234" y="1043559"/>
                  </a:lnTo>
                  <a:lnTo>
                    <a:pt x="14706" y="1009269"/>
                  </a:lnTo>
                  <a:lnTo>
                    <a:pt x="0" y="1002919"/>
                  </a:lnTo>
                  <a:lnTo>
                    <a:pt x="10541" y="1101471"/>
                  </a:lnTo>
                  <a:lnTo>
                    <a:pt x="10922" y="1104900"/>
                  </a:lnTo>
                  <a:lnTo>
                    <a:pt x="14097" y="1107440"/>
                  </a:lnTo>
                  <a:lnTo>
                    <a:pt x="21082" y="1106678"/>
                  </a:lnTo>
                  <a:lnTo>
                    <a:pt x="23622" y="1103503"/>
                  </a:lnTo>
                  <a:lnTo>
                    <a:pt x="16256" y="1035723"/>
                  </a:lnTo>
                  <a:lnTo>
                    <a:pt x="894969" y="2227453"/>
                  </a:lnTo>
                  <a:lnTo>
                    <a:pt x="905256" y="2219960"/>
                  </a:lnTo>
                  <a:close/>
                </a:path>
                <a:path w="1473200" h="2227579">
                  <a:moveTo>
                    <a:pt x="1472946" y="3302"/>
                  </a:moveTo>
                  <a:lnTo>
                    <a:pt x="1460754" y="0"/>
                  </a:lnTo>
                  <a:lnTo>
                    <a:pt x="1222375" y="890612"/>
                  </a:lnTo>
                  <a:lnTo>
                    <a:pt x="1205318" y="828167"/>
                  </a:lnTo>
                  <a:lnTo>
                    <a:pt x="1204468" y="824865"/>
                  </a:lnTo>
                  <a:lnTo>
                    <a:pt x="1200912" y="822833"/>
                  </a:lnTo>
                  <a:lnTo>
                    <a:pt x="1197483" y="823849"/>
                  </a:lnTo>
                  <a:lnTo>
                    <a:pt x="1194181" y="824738"/>
                  </a:lnTo>
                  <a:lnTo>
                    <a:pt x="1192149" y="828167"/>
                  </a:lnTo>
                  <a:lnTo>
                    <a:pt x="1193038" y="831596"/>
                  </a:lnTo>
                  <a:lnTo>
                    <a:pt x="1219200" y="927227"/>
                  </a:lnTo>
                  <a:lnTo>
                    <a:pt x="1229817" y="916686"/>
                  </a:lnTo>
                  <a:lnTo>
                    <a:pt x="1289558" y="857377"/>
                  </a:lnTo>
                  <a:lnTo>
                    <a:pt x="1292098" y="854964"/>
                  </a:lnTo>
                  <a:lnTo>
                    <a:pt x="1292098" y="850900"/>
                  </a:lnTo>
                  <a:lnTo>
                    <a:pt x="1289431" y="848360"/>
                  </a:lnTo>
                  <a:lnTo>
                    <a:pt x="1287145" y="845947"/>
                  </a:lnTo>
                  <a:lnTo>
                    <a:pt x="1283081" y="845947"/>
                  </a:lnTo>
                  <a:lnTo>
                    <a:pt x="1280668" y="848360"/>
                  </a:lnTo>
                  <a:lnTo>
                    <a:pt x="1234694" y="893864"/>
                  </a:lnTo>
                  <a:lnTo>
                    <a:pt x="1472946" y="33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7701" y="5498721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10">
                  <a:moveTo>
                    <a:pt x="0" y="0"/>
                  </a:moveTo>
                  <a:lnTo>
                    <a:pt x="168797" y="0"/>
                  </a:lnTo>
                </a:path>
              </a:pathLst>
            </a:custGeom>
            <a:ln w="78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92827" y="5492382"/>
            <a:ext cx="17399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latin typeface="Arial MT"/>
                <a:cs typeface="Arial MT"/>
              </a:rPr>
              <a:t>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8599" y="5303503"/>
            <a:ext cx="98298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latin typeface="Arial MT"/>
                <a:cs typeface="Arial MT"/>
              </a:rPr>
              <a:t>F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spc="5" dirty="0">
                <a:latin typeface="Symbol"/>
                <a:cs typeface="Symbol"/>
              </a:rPr>
              <a:t>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20" dirty="0">
                <a:latin typeface="Times New Roman"/>
                <a:cs typeface="Times New Roman"/>
              </a:rPr>
              <a:t> </a:t>
            </a:r>
            <a:r>
              <a:rPr sz="2850" spc="7" baseline="35087" dirty="0">
                <a:latin typeface="Arial MT"/>
                <a:cs typeface="Arial MT"/>
              </a:rPr>
              <a:t>1</a:t>
            </a:r>
            <a:r>
              <a:rPr sz="2850" spc="-367" baseline="35087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Hz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2628" y="4747641"/>
            <a:ext cx="105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Frequenc</a:t>
            </a:r>
            <a:r>
              <a:rPr sz="1800" spc="2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3508" y="5492348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459" y="0"/>
                </a:lnTo>
              </a:path>
            </a:pathLst>
          </a:custGeom>
          <a:ln w="7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74479" y="5485882"/>
            <a:ext cx="172085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20" dirty="0">
                <a:latin typeface="Arial"/>
                <a:cs typeface="Arial"/>
              </a:rPr>
              <a:t>T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9403" y="5300760"/>
            <a:ext cx="2324100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50" i="1" spc="25" dirty="0">
                <a:latin typeface="Arial"/>
                <a:cs typeface="Arial"/>
              </a:rPr>
              <a:t>Du</a:t>
            </a:r>
            <a:r>
              <a:rPr sz="1850" i="1" spc="10" dirty="0">
                <a:latin typeface="Arial"/>
                <a:cs typeface="Arial"/>
              </a:rPr>
              <a:t>t</a:t>
            </a:r>
            <a:r>
              <a:rPr sz="1850" i="1" spc="55" dirty="0">
                <a:latin typeface="Arial"/>
                <a:cs typeface="Arial"/>
              </a:rPr>
              <a:t>y</a:t>
            </a:r>
            <a:r>
              <a:rPr sz="1850" i="1" spc="25" dirty="0">
                <a:latin typeface="Arial"/>
                <a:cs typeface="Arial"/>
              </a:rPr>
              <a:t>C</a:t>
            </a:r>
            <a:r>
              <a:rPr sz="1850" i="1" spc="50" dirty="0">
                <a:latin typeface="Arial"/>
                <a:cs typeface="Arial"/>
              </a:rPr>
              <a:t>y</a:t>
            </a:r>
            <a:r>
              <a:rPr sz="1850" i="1" spc="55" dirty="0">
                <a:latin typeface="Arial"/>
                <a:cs typeface="Arial"/>
              </a:rPr>
              <a:t>c</a:t>
            </a:r>
            <a:r>
              <a:rPr sz="1850" i="1" spc="35" dirty="0">
                <a:latin typeface="Arial"/>
                <a:cs typeface="Arial"/>
              </a:rPr>
              <a:t>l</a:t>
            </a:r>
            <a:r>
              <a:rPr sz="1850" i="1" spc="20" dirty="0">
                <a:latin typeface="Arial"/>
                <a:cs typeface="Arial"/>
              </a:rPr>
              <a:t>e</a:t>
            </a:r>
            <a:r>
              <a:rPr sz="1850" i="1" spc="-204" dirty="0">
                <a:latin typeface="Arial"/>
                <a:cs typeface="Arial"/>
              </a:rPr>
              <a:t> </a:t>
            </a:r>
            <a:r>
              <a:rPr sz="1850" spc="20" dirty="0">
                <a:latin typeface="Symbol"/>
                <a:cs typeface="Symbol"/>
              </a:rPr>
              <a:t></a:t>
            </a:r>
            <a:r>
              <a:rPr sz="1850" spc="35" dirty="0">
                <a:latin typeface="Times New Roman"/>
                <a:cs typeface="Times New Roman"/>
              </a:rPr>
              <a:t> </a:t>
            </a:r>
            <a:r>
              <a:rPr sz="2775" i="1" spc="135" baseline="34534" dirty="0">
                <a:latin typeface="Arial"/>
                <a:cs typeface="Arial"/>
              </a:rPr>
              <a:t>t</a:t>
            </a:r>
            <a:r>
              <a:rPr sz="1350" i="1" spc="44" baseline="43209" dirty="0">
                <a:latin typeface="Arial"/>
                <a:cs typeface="Arial"/>
              </a:rPr>
              <a:t>H</a:t>
            </a:r>
            <a:r>
              <a:rPr sz="1350" i="1" baseline="43209" dirty="0">
                <a:latin typeface="Arial"/>
                <a:cs typeface="Arial"/>
              </a:rPr>
              <a:t>  </a:t>
            </a:r>
            <a:r>
              <a:rPr sz="1350" i="1" spc="-172" baseline="43209" dirty="0">
                <a:latin typeface="Arial"/>
                <a:cs typeface="Arial"/>
              </a:rPr>
              <a:t> </a:t>
            </a:r>
            <a:r>
              <a:rPr sz="1850" spc="105" dirty="0">
                <a:latin typeface="Symbol"/>
                <a:cs typeface="Symbol"/>
              </a:rPr>
              <a:t></a:t>
            </a:r>
            <a:r>
              <a:rPr sz="1850" spc="-20" dirty="0">
                <a:latin typeface="Times New Roman"/>
                <a:cs typeface="Times New Roman"/>
              </a:rPr>
              <a:t>10</a:t>
            </a:r>
            <a:r>
              <a:rPr sz="1850" spc="90" dirty="0">
                <a:latin typeface="Times New Roman"/>
                <a:cs typeface="Times New Roman"/>
              </a:rPr>
              <a:t>0</a:t>
            </a:r>
            <a:r>
              <a:rPr sz="1850" spc="70" dirty="0">
                <a:latin typeface="Trebuchet MS"/>
                <a:cs typeface="Trebuchet MS"/>
              </a:rPr>
              <a:t>%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46320" y="4178934"/>
            <a:ext cx="2011680" cy="105410"/>
          </a:xfrm>
          <a:custGeom>
            <a:avLst/>
            <a:gdLst/>
            <a:ahLst/>
            <a:cxnLst/>
            <a:rect l="l" t="t" r="r" b="b"/>
            <a:pathLst>
              <a:path w="2011679" h="105410">
                <a:moveTo>
                  <a:pt x="1922779" y="1523"/>
                </a:moveTo>
                <a:lnTo>
                  <a:pt x="1918970" y="2539"/>
                </a:lnTo>
                <a:lnTo>
                  <a:pt x="1915413" y="8635"/>
                </a:lnTo>
                <a:lnTo>
                  <a:pt x="1916429" y="12445"/>
                </a:lnTo>
                <a:lnTo>
                  <a:pt x="1975143" y="46844"/>
                </a:lnTo>
                <a:lnTo>
                  <a:pt x="1998852" y="46862"/>
                </a:lnTo>
                <a:lnTo>
                  <a:pt x="1998852" y="59562"/>
                </a:lnTo>
                <a:lnTo>
                  <a:pt x="1975303" y="59562"/>
                </a:lnTo>
                <a:lnTo>
                  <a:pt x="1916302" y="93979"/>
                </a:lnTo>
                <a:lnTo>
                  <a:pt x="1915286" y="97789"/>
                </a:lnTo>
                <a:lnTo>
                  <a:pt x="1918843" y="103885"/>
                </a:lnTo>
                <a:lnTo>
                  <a:pt x="1922779" y="104901"/>
                </a:lnTo>
                <a:lnTo>
                  <a:pt x="1925701" y="103123"/>
                </a:lnTo>
                <a:lnTo>
                  <a:pt x="2000519" y="59562"/>
                </a:lnTo>
                <a:lnTo>
                  <a:pt x="1998852" y="59562"/>
                </a:lnTo>
                <a:lnTo>
                  <a:pt x="2000550" y="59544"/>
                </a:lnTo>
                <a:lnTo>
                  <a:pt x="2011426" y="53212"/>
                </a:lnTo>
                <a:lnTo>
                  <a:pt x="1922779" y="1523"/>
                </a:lnTo>
                <a:close/>
              </a:path>
              <a:path w="2011679" h="105410">
                <a:moveTo>
                  <a:pt x="88645" y="0"/>
                </a:moveTo>
                <a:lnTo>
                  <a:pt x="0" y="51688"/>
                </a:lnTo>
                <a:lnTo>
                  <a:pt x="88518" y="103504"/>
                </a:lnTo>
                <a:lnTo>
                  <a:pt x="92455" y="102488"/>
                </a:lnTo>
                <a:lnTo>
                  <a:pt x="96012" y="96392"/>
                </a:lnTo>
                <a:lnTo>
                  <a:pt x="94995" y="92456"/>
                </a:lnTo>
                <a:lnTo>
                  <a:pt x="36026" y="58056"/>
                </a:lnTo>
                <a:lnTo>
                  <a:pt x="12572" y="58038"/>
                </a:lnTo>
                <a:lnTo>
                  <a:pt x="12572" y="45338"/>
                </a:lnTo>
                <a:lnTo>
                  <a:pt x="36051" y="45338"/>
                </a:lnTo>
                <a:lnTo>
                  <a:pt x="94995" y="11048"/>
                </a:lnTo>
                <a:lnTo>
                  <a:pt x="96012" y="7112"/>
                </a:lnTo>
                <a:lnTo>
                  <a:pt x="94233" y="4063"/>
                </a:lnTo>
                <a:lnTo>
                  <a:pt x="92582" y="1142"/>
                </a:lnTo>
                <a:lnTo>
                  <a:pt x="88645" y="0"/>
                </a:lnTo>
                <a:close/>
              </a:path>
              <a:path w="2011679" h="105410">
                <a:moveTo>
                  <a:pt x="1986101" y="53264"/>
                </a:moveTo>
                <a:lnTo>
                  <a:pt x="1975334" y="59544"/>
                </a:lnTo>
                <a:lnTo>
                  <a:pt x="1998852" y="59562"/>
                </a:lnTo>
                <a:lnTo>
                  <a:pt x="1998852" y="58800"/>
                </a:lnTo>
                <a:lnTo>
                  <a:pt x="1995551" y="58800"/>
                </a:lnTo>
                <a:lnTo>
                  <a:pt x="1986101" y="53264"/>
                </a:lnTo>
                <a:close/>
              </a:path>
              <a:path w="2011679" h="105410">
                <a:moveTo>
                  <a:pt x="36020" y="45356"/>
                </a:moveTo>
                <a:lnTo>
                  <a:pt x="25122" y="51696"/>
                </a:lnTo>
                <a:lnTo>
                  <a:pt x="36026" y="58056"/>
                </a:lnTo>
                <a:lnTo>
                  <a:pt x="1975334" y="59544"/>
                </a:lnTo>
                <a:lnTo>
                  <a:pt x="1986101" y="53264"/>
                </a:lnTo>
                <a:lnTo>
                  <a:pt x="1975143" y="46844"/>
                </a:lnTo>
                <a:lnTo>
                  <a:pt x="36020" y="45356"/>
                </a:lnTo>
                <a:close/>
              </a:path>
              <a:path w="2011679" h="105410">
                <a:moveTo>
                  <a:pt x="1995551" y="47751"/>
                </a:moveTo>
                <a:lnTo>
                  <a:pt x="1986101" y="53264"/>
                </a:lnTo>
                <a:lnTo>
                  <a:pt x="1995551" y="58800"/>
                </a:lnTo>
                <a:lnTo>
                  <a:pt x="1995551" y="47751"/>
                </a:lnTo>
                <a:close/>
              </a:path>
              <a:path w="2011679" h="105410">
                <a:moveTo>
                  <a:pt x="1998852" y="47751"/>
                </a:moveTo>
                <a:lnTo>
                  <a:pt x="1995551" y="47751"/>
                </a:lnTo>
                <a:lnTo>
                  <a:pt x="1995551" y="58800"/>
                </a:lnTo>
                <a:lnTo>
                  <a:pt x="1998852" y="58800"/>
                </a:lnTo>
                <a:lnTo>
                  <a:pt x="1998852" y="47751"/>
                </a:lnTo>
                <a:close/>
              </a:path>
              <a:path w="2011679" h="105410">
                <a:moveTo>
                  <a:pt x="12572" y="45338"/>
                </a:moveTo>
                <a:lnTo>
                  <a:pt x="12572" y="58038"/>
                </a:lnTo>
                <a:lnTo>
                  <a:pt x="36026" y="58056"/>
                </a:lnTo>
                <a:lnTo>
                  <a:pt x="34471" y="57150"/>
                </a:lnTo>
                <a:lnTo>
                  <a:pt x="15747" y="57150"/>
                </a:lnTo>
                <a:lnTo>
                  <a:pt x="15747" y="46227"/>
                </a:lnTo>
                <a:lnTo>
                  <a:pt x="34523" y="46227"/>
                </a:lnTo>
                <a:lnTo>
                  <a:pt x="36020" y="45356"/>
                </a:lnTo>
                <a:lnTo>
                  <a:pt x="12572" y="45338"/>
                </a:lnTo>
                <a:close/>
              </a:path>
              <a:path w="2011679" h="105410">
                <a:moveTo>
                  <a:pt x="15747" y="46227"/>
                </a:moveTo>
                <a:lnTo>
                  <a:pt x="15747" y="57150"/>
                </a:lnTo>
                <a:lnTo>
                  <a:pt x="25122" y="51696"/>
                </a:lnTo>
                <a:lnTo>
                  <a:pt x="15747" y="46227"/>
                </a:lnTo>
                <a:close/>
              </a:path>
              <a:path w="2011679" h="105410">
                <a:moveTo>
                  <a:pt x="25122" y="51696"/>
                </a:moveTo>
                <a:lnTo>
                  <a:pt x="15747" y="57150"/>
                </a:lnTo>
                <a:lnTo>
                  <a:pt x="34471" y="57150"/>
                </a:lnTo>
                <a:lnTo>
                  <a:pt x="25122" y="51696"/>
                </a:lnTo>
                <a:close/>
              </a:path>
              <a:path w="2011679" h="105410">
                <a:moveTo>
                  <a:pt x="1975143" y="46844"/>
                </a:moveTo>
                <a:lnTo>
                  <a:pt x="1986101" y="53264"/>
                </a:lnTo>
                <a:lnTo>
                  <a:pt x="1995551" y="47751"/>
                </a:lnTo>
                <a:lnTo>
                  <a:pt x="1998852" y="47751"/>
                </a:lnTo>
                <a:lnTo>
                  <a:pt x="1998852" y="46862"/>
                </a:lnTo>
                <a:lnTo>
                  <a:pt x="1975143" y="46844"/>
                </a:lnTo>
                <a:close/>
              </a:path>
              <a:path w="2011679" h="105410">
                <a:moveTo>
                  <a:pt x="34523" y="46227"/>
                </a:moveTo>
                <a:lnTo>
                  <a:pt x="15747" y="46227"/>
                </a:lnTo>
                <a:lnTo>
                  <a:pt x="25122" y="51696"/>
                </a:lnTo>
                <a:lnTo>
                  <a:pt x="34523" y="46227"/>
                </a:lnTo>
                <a:close/>
              </a:path>
              <a:path w="2011679" h="105410">
                <a:moveTo>
                  <a:pt x="36051" y="45338"/>
                </a:moveTo>
                <a:lnTo>
                  <a:pt x="12572" y="45338"/>
                </a:lnTo>
                <a:lnTo>
                  <a:pt x="36020" y="4535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81600" y="4081271"/>
            <a:ext cx="121920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Times New Roman"/>
                <a:cs typeface="Times New Roman"/>
              </a:rPr>
              <a:t>Period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(T)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7121" y="63318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16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:\DSD_PPT_ANU\DSD_Record_4\16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:\DSD_PPT_ANU\DSD_Record_4\17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:\DSD_PPT_ANU\DSD_Record_4\18.jpg"/>
          <p:cNvPicPr>
            <a:picLocks noChangeAspect="1" noChangeArrowheads="1"/>
          </p:cNvPicPr>
          <p:nvPr/>
        </p:nvPicPr>
        <p:blipFill>
          <a:blip r:embed="rId2"/>
          <a:srcRect t="-1" b="79324"/>
          <a:stretch>
            <a:fillRect/>
          </a:stretch>
        </p:blipFill>
        <p:spPr bwMode="auto">
          <a:xfrm>
            <a:off x="1604598" y="1885950"/>
            <a:ext cx="6044711" cy="6286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787B6-5724-472A-906F-34011184E3E0}"/>
              </a:ext>
            </a:extLst>
          </p:cNvPr>
          <p:cNvSpPr txBox="1"/>
          <p:nvPr/>
        </p:nvSpPr>
        <p:spPr>
          <a:xfrm>
            <a:off x="762000" y="2857500"/>
            <a:ext cx="670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W=A+BC+BD=A+B(C+D)</a:t>
            </a:r>
          </a:p>
          <a:p>
            <a:r>
              <a:rPr lang="en-US" sz="3600"/>
              <a:t>X=B’C+B’D+BC’D’=B’(C+D)+BC’D’</a:t>
            </a:r>
          </a:p>
          <a:p>
            <a:r>
              <a:rPr lang="en-US" sz="3600"/>
              <a:t>Y=CD+C’D’</a:t>
            </a:r>
          </a:p>
          <a:p>
            <a:r>
              <a:rPr lang="en-US" sz="3600"/>
              <a:t>Z=D’</a:t>
            </a:r>
            <a:endParaRPr lang="en-IN" sz="3600"/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00600" y="228600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/>
              <a:t>Logic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00363-5684-4046-8A3B-6C720AED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43965"/>
            <a:ext cx="6457335" cy="5004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>
            <a:normAutofit/>
          </a:bodyPr>
          <a:lstStyle/>
          <a:p>
            <a:r>
              <a:rPr lang="en-IN" sz="4800"/>
              <a:t>J = f (x,y,z) = ∏ (0,3,4,7)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8763000" cy="914400"/>
          </a:xfrm>
        </p:spPr>
        <p:txBody>
          <a:bodyPr>
            <a:noAutofit/>
          </a:bodyPr>
          <a:lstStyle/>
          <a:p>
            <a:pPr algn="just"/>
            <a:r>
              <a:rPr lang="en-IN" sz="2800">
                <a:solidFill>
                  <a:schemeClr val="tx1"/>
                </a:solidFill>
              </a:rPr>
              <a:t>Show the grouping of Maxterms. Mention Prime Implicates and Essential prime implicates. Also Find the Minimal Product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4A4D8-548D-496C-B892-2729AF698835}" type="slidenum">
              <a:rPr lang="en-IN" smtClean="0"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49815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165</a:t>
            </a:fld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828800"/>
            <a:ext cx="74036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491658"/>
            <a:ext cx="4748307" cy="120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1555" y="5407573"/>
            <a:ext cx="2656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Minimal Product</a:t>
            </a:r>
          </a:p>
        </p:txBody>
      </p:sp>
    </p:spTree>
    <p:extLst>
      <p:ext uri="{BB962C8B-B14F-4D97-AF65-F5344CB8AC3E}">
        <p14:creationId xmlns:p14="http://schemas.microsoft.com/office/powerpoint/2010/main" val="2250159276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166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295400"/>
            <a:ext cx="7010400" cy="533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14876"/>
            <a:ext cx="3429000" cy="98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8215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4A4D8-548D-496C-B892-2729AF698835}" type="slidenum">
              <a:rPr lang="en-IN" smtClean="0"/>
              <a:t>167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2034" y="1347951"/>
            <a:ext cx="7430275" cy="518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917" y="152400"/>
            <a:ext cx="321616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6072747"/>
            <a:ext cx="2656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Minimal Product</a:t>
            </a:r>
          </a:p>
        </p:txBody>
      </p:sp>
    </p:spTree>
    <p:extLst>
      <p:ext uri="{BB962C8B-B14F-4D97-AF65-F5344CB8AC3E}">
        <p14:creationId xmlns:p14="http://schemas.microsoft.com/office/powerpoint/2010/main" val="2397440361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998F4-7289-4333-8D00-73372F10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168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BB18A-4175-41E0-83C3-BADBB59F96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/>
              <a:t>Quine-McCluskey Tabular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0ED35-1376-49F9-BEDB-43187A831D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sz="2800" dirty="0"/>
              <a:t>simplify the following Boolean function, f(W,X,Y,Z)=∑m(2,6,8,9,10,11,14,15) using Quine-</a:t>
            </a:r>
            <a:r>
              <a:rPr lang="en-US" sz="2800" dirty="0" err="1"/>
              <a:t>McClukey</a:t>
            </a:r>
            <a:r>
              <a:rPr lang="en-US" sz="2800" dirty="0"/>
              <a:t> tabular method.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34802269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241AF-02C6-4480-A29A-FF853AA0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169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27081-5F35-4AC8-AA96-48B40DD7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0" y="620688"/>
            <a:ext cx="88090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8476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560" y="353059"/>
            <a:ext cx="5197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Example</a:t>
            </a:r>
            <a:r>
              <a:rPr sz="3600" spc="-15" dirty="0"/>
              <a:t> </a:t>
            </a:r>
            <a:r>
              <a:rPr sz="3600" spc="-5" dirty="0"/>
              <a:t>of</a:t>
            </a:r>
            <a:r>
              <a:rPr sz="3600" spc="-15" dirty="0"/>
              <a:t> </a:t>
            </a:r>
            <a:r>
              <a:rPr sz="3600" spc="-5" dirty="0"/>
              <a:t>Digital</a:t>
            </a:r>
            <a:r>
              <a:rPr sz="3600" spc="-15" dirty="0"/>
              <a:t> </a:t>
            </a:r>
            <a:r>
              <a:rPr sz="3600" dirty="0"/>
              <a:t>Signals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3777996"/>
            <a:ext cx="2470404" cy="2470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200" y="3777996"/>
            <a:ext cx="2377440" cy="247040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0890" y="3777996"/>
            <a:ext cx="2690495" cy="2470785"/>
            <a:chOff x="770890" y="3777996"/>
            <a:chExt cx="2690495" cy="24707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" y="3777996"/>
              <a:ext cx="2470404" cy="24704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7240" y="5001768"/>
              <a:ext cx="182880" cy="1905"/>
            </a:xfrm>
            <a:custGeom>
              <a:avLst/>
              <a:gdLst/>
              <a:ahLst/>
              <a:cxnLst/>
              <a:rect l="l" t="t" r="r" b="b"/>
              <a:pathLst>
                <a:path w="182880" h="1904">
                  <a:moveTo>
                    <a:pt x="0" y="0"/>
                  </a:moveTo>
                  <a:lnTo>
                    <a:pt x="182562" y="1523"/>
                  </a:lnTo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039" y="900429"/>
            <a:ext cx="8399145" cy="32169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756920" marR="441325" indent="-274955">
              <a:lnSpc>
                <a:spcPts val="2590"/>
              </a:lnSpc>
              <a:spcBef>
                <a:spcPts val="42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756920" algn="l"/>
                <a:tab pos="757555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commonly</a:t>
            </a:r>
            <a:r>
              <a:rPr sz="2400" dirty="0">
                <a:latin typeface="Times New Roman"/>
                <a:cs typeface="Times New Roman"/>
              </a:rPr>
              <a:t> referred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square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waves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signals.</a:t>
            </a:r>
            <a:endParaRPr sz="2400">
              <a:latin typeface="Times New Roman"/>
              <a:cs typeface="Times New Roman"/>
            </a:endParaRPr>
          </a:p>
          <a:p>
            <a:pPr marL="756920" indent="-274955">
              <a:lnSpc>
                <a:spcPts val="2740"/>
              </a:lnSpc>
              <a:spcBef>
                <a:spcPts val="27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756920" algn="l"/>
                <a:tab pos="757555" algn="l"/>
              </a:tabLst>
            </a:pP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minimum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volts,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maximum</a:t>
            </a:r>
            <a:endParaRPr sz="2400">
              <a:latin typeface="Times New Roman"/>
              <a:cs typeface="Times New Roman"/>
            </a:endParaRPr>
          </a:p>
          <a:p>
            <a:pPr marL="75692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volts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756920" indent="-274955">
              <a:lnSpc>
                <a:spcPct val="100000"/>
              </a:lnSpc>
              <a:spcBef>
                <a:spcPts val="31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756920" algn="l"/>
                <a:tab pos="757555" algn="l"/>
              </a:tabLst>
            </a:pP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periodic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(repeating)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non-periodic.</a:t>
            </a:r>
            <a:endParaRPr sz="2400">
              <a:latin typeface="Times New Roman"/>
              <a:cs typeface="Times New Roman"/>
            </a:endParaRPr>
          </a:p>
          <a:p>
            <a:pPr marL="756920" marR="30480" indent="-274955">
              <a:lnSpc>
                <a:spcPts val="2590"/>
              </a:lnSpc>
              <a:spcBef>
                <a:spcPts val="64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756920" algn="l"/>
                <a:tab pos="75755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</a:t>
            </a:r>
            <a:r>
              <a:rPr sz="2400" baseline="-20833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anywhere</a:t>
            </a:r>
            <a:r>
              <a:rPr sz="2400" spc="-5" dirty="0">
                <a:latin typeface="Times New Roman"/>
                <a:cs typeface="Times New Roman"/>
              </a:rPr>
              <a:t> 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1%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period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99%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period.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38" y="4807966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volts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955" y="3997452"/>
            <a:ext cx="184150" cy="1905"/>
          </a:xfrm>
          <a:custGeom>
            <a:avLst/>
            <a:gdLst/>
            <a:ahLst/>
            <a:cxnLst/>
            <a:rect l="l" t="t" r="r" b="b"/>
            <a:pathLst>
              <a:path w="184150" h="1904">
                <a:moveTo>
                  <a:pt x="0" y="0"/>
                </a:moveTo>
                <a:lnTo>
                  <a:pt x="184150" y="1650"/>
                </a:lnTo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7121" y="63318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17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0711F-6CEC-4A6B-A0F0-66C86C4F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170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0AA0D-6C6A-4B7A-A231-38E0BC3B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2102"/>
            <a:ext cx="7992888" cy="5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8689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8C933-98AB-4244-A006-35089410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171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1C86-014C-44D9-902B-DB4406363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44"/>
            <a:ext cx="8250006" cy="3871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49BC4-1753-4EC0-9C86-BC211372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0" y="4006680"/>
            <a:ext cx="8376502" cy="23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69869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26618-94EF-49B3-A2FA-C170C3A1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2581F60-267D-421B-B0EF-E34A2C84116B}" type="slidenum">
              <a:rPr lang="en-IN" sz="1200" b="0" strike="noStrike" spc="-1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172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F250E-2251-462D-8405-51DF1A08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0" y="136525"/>
            <a:ext cx="8457922" cy="3218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E72C9-756E-4BE2-A737-C89C63D2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933056"/>
            <a:ext cx="537467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3596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1143000"/>
          </a:xfrm>
        </p:spPr>
        <p:txBody>
          <a:bodyPr/>
          <a:lstStyle/>
          <a:p>
            <a:r>
              <a:rPr lang="en-IN"/>
              <a:t>End of Unit1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CCB4-81A5-4924-97C6-E35B76406A0A}" type="datetime1">
              <a:rPr lang="en-IN" smtClean="0"/>
              <a:t>01-01-2025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F8C7-904A-4B4C-B30B-13D4EC2646B5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6693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858" y="0"/>
            <a:ext cx="8005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Differences</a:t>
            </a:r>
            <a:r>
              <a:rPr sz="3600" spc="-5" dirty="0"/>
              <a:t> </a:t>
            </a:r>
            <a:r>
              <a:rPr sz="3600" dirty="0"/>
              <a:t>of</a:t>
            </a:r>
            <a:r>
              <a:rPr sz="3600" spc="-204" dirty="0"/>
              <a:t> </a:t>
            </a:r>
            <a:r>
              <a:rPr sz="3600" dirty="0"/>
              <a:t>Analog and</a:t>
            </a:r>
            <a:r>
              <a:rPr sz="3600" spc="-25" dirty="0"/>
              <a:t> </a:t>
            </a:r>
            <a:r>
              <a:rPr sz="3600" dirty="0"/>
              <a:t>Digital</a:t>
            </a:r>
            <a:r>
              <a:rPr sz="3600" spc="-10" dirty="0"/>
              <a:t> </a:t>
            </a:r>
            <a:r>
              <a:rPr sz="3600" spc="-5" dirty="0"/>
              <a:t>Signals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2140" y="635253"/>
            <a:ext cx="623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4960" algn="l"/>
              </a:tabLst>
            </a:pPr>
            <a:r>
              <a:rPr sz="2400" b="1" spc="-5" dirty="0">
                <a:latin typeface="Arial"/>
                <a:cs typeface="Arial"/>
              </a:rPr>
              <a:t>Analog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Signals	Digital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Signals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1087882"/>
            <a:ext cx="4035425" cy="129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  <a:tab pos="2091055" algn="l"/>
                <a:tab pos="2820035" algn="l"/>
                <a:tab pos="3545840" algn="l"/>
              </a:tabLst>
            </a:pPr>
            <a:r>
              <a:rPr sz="2600" dirty="0">
                <a:latin typeface="Times New Roman"/>
                <a:cs typeface="Times New Roman"/>
              </a:rPr>
              <a:t>Continuo</a:t>
            </a:r>
            <a:r>
              <a:rPr sz="2600" spc="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s	both	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e	a</a:t>
            </a:r>
            <a:r>
              <a:rPr sz="2600" spc="-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d  amplitude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Infinite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range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2429382"/>
            <a:ext cx="40354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  <a:tab pos="1327785" algn="l"/>
                <a:tab pos="2346325" algn="l"/>
                <a:tab pos="3597275" algn="l"/>
              </a:tabLst>
            </a:pP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re	e</a:t>
            </a:r>
            <a:r>
              <a:rPr sz="2600" spc="-15" dirty="0">
                <a:latin typeface="Times New Roman"/>
                <a:cs typeface="Times New Roman"/>
              </a:rPr>
              <a:t>x</a:t>
            </a:r>
            <a:r>
              <a:rPr sz="2600" spc="-20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ct	values,	</a:t>
            </a:r>
            <a:r>
              <a:rPr sz="2600" spc="5" dirty="0">
                <a:latin typeface="Times New Roman"/>
                <a:cs typeface="Times New Roman"/>
              </a:rPr>
              <a:t>but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859" y="2825623"/>
            <a:ext cx="361505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more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difficult</a:t>
            </a:r>
            <a:r>
              <a:rPr sz="2600" spc="-5" dirty="0">
                <a:latin typeface="Times New Roman"/>
                <a:cs typeface="Times New Roman"/>
              </a:rPr>
              <a:t> to </a:t>
            </a:r>
            <a:r>
              <a:rPr sz="2600" dirty="0">
                <a:latin typeface="Times New Roman"/>
                <a:cs typeface="Times New Roman"/>
              </a:rPr>
              <a:t>work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with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3298316"/>
            <a:ext cx="1400810" cy="1214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Storing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requires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mory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1801" y="3298316"/>
            <a:ext cx="244729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5"/>
              </a:spcBef>
              <a:tabLst>
                <a:tab pos="1091565" algn="l"/>
                <a:tab pos="1643380" algn="l"/>
              </a:tabLst>
            </a:pPr>
            <a:r>
              <a:rPr sz="2600" spc="-2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u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	a	s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al  </a:t>
            </a:r>
            <a:r>
              <a:rPr sz="2600" spc="-15" dirty="0">
                <a:latin typeface="Times New Roman"/>
                <a:cs typeface="Times New Roman"/>
              </a:rPr>
              <a:t>large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7439" y="3694557"/>
            <a:ext cx="15430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2855" algn="l"/>
              </a:tabLst>
            </a:pP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-1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nt	</a:t>
            </a:r>
            <a:r>
              <a:rPr sz="2600" spc="5" dirty="0">
                <a:latin typeface="Times New Roman"/>
                <a:cs typeface="Times New Roman"/>
              </a:rPr>
              <a:t>of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540" y="4562932"/>
            <a:ext cx="4036060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Times New Roman"/>
                <a:cs typeface="Times New Roman"/>
              </a:rPr>
              <a:t>Processing</a:t>
            </a:r>
            <a:r>
              <a:rPr sz="2600" dirty="0">
                <a:latin typeface="Times New Roman"/>
                <a:cs typeface="Times New Roman"/>
              </a:rPr>
              <a:t> requires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large 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processing</a:t>
            </a:r>
            <a:r>
              <a:rPr sz="2600" dirty="0">
                <a:latin typeface="Times New Roman"/>
                <a:cs typeface="Times New Roman"/>
              </a:rPr>
              <a:t> power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more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40" y="5828487"/>
            <a:ext cx="40335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  <a:tab pos="2397760" algn="l"/>
                <a:tab pos="3873500" algn="l"/>
              </a:tabLst>
            </a:pPr>
            <a:r>
              <a:rPr sz="2600" spc="-9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rans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spc="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	re</a:t>
            </a:r>
            <a:r>
              <a:rPr sz="2600" spc="-15" dirty="0">
                <a:latin typeface="Times New Roman"/>
                <a:cs typeface="Times New Roman"/>
              </a:rPr>
              <a:t>q</a:t>
            </a:r>
            <a:r>
              <a:rPr sz="2600" dirty="0">
                <a:latin typeface="Times New Roman"/>
                <a:cs typeface="Times New Roman"/>
              </a:rPr>
              <a:t>uir</a:t>
            </a:r>
            <a:r>
              <a:rPr sz="2600" spc="-2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s	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859" y="6225032"/>
            <a:ext cx="215836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5" dirty="0">
                <a:latin typeface="Times New Roman"/>
                <a:cs typeface="Times New Roman"/>
              </a:rPr>
              <a:t>large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bandwidth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4527" y="1087882"/>
            <a:ext cx="411416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6350" indent="-274955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655" algn="l"/>
                <a:tab pos="1849120" algn="l"/>
                <a:tab pos="2570480" algn="l"/>
                <a:tab pos="3622040" algn="l"/>
              </a:tabLst>
            </a:pPr>
            <a:r>
              <a:rPr sz="2600" dirty="0">
                <a:latin typeface="Times New Roman"/>
                <a:cs typeface="Times New Roman"/>
              </a:rPr>
              <a:t>Dis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re</a:t>
            </a:r>
            <a:r>
              <a:rPr sz="2600" spc="-1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e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	</a:t>
            </a:r>
            <a:r>
              <a:rPr sz="2600" spc="5" dirty="0">
                <a:latin typeface="Times New Roman"/>
                <a:cs typeface="Times New Roman"/>
              </a:rPr>
              <a:t>ti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e	and  quantized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amplitude</a:t>
            </a:r>
            <a:endParaRPr sz="26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655" algn="l"/>
              </a:tabLst>
            </a:pPr>
            <a:r>
              <a:rPr sz="2600" dirty="0">
                <a:latin typeface="Times New Roman"/>
                <a:cs typeface="Times New Roman"/>
              </a:rPr>
              <a:t>Finite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range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values</a:t>
            </a:r>
            <a:endParaRPr sz="2600">
              <a:latin typeface="Times New Roman"/>
              <a:cs typeface="Times New Roman"/>
            </a:endParaRPr>
          </a:p>
          <a:p>
            <a:pPr marL="287020" marR="5080" indent="-274955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655" algn="l"/>
                <a:tab pos="920750" algn="l"/>
                <a:tab pos="1332230" algn="l"/>
                <a:tab pos="2164715" algn="l"/>
                <a:tab pos="2576195" algn="l"/>
                <a:tab pos="3677920" algn="l"/>
              </a:tabLst>
            </a:pP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t	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s	ex</a:t>
            </a:r>
            <a:r>
              <a:rPr sz="2600" spc="-20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ct	</a:t>
            </a:r>
            <a:r>
              <a:rPr sz="2600" spc="-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s	analog,	but  </a:t>
            </a:r>
            <a:r>
              <a:rPr sz="2600" spc="-5" dirty="0">
                <a:latin typeface="Times New Roman"/>
                <a:cs typeface="Times New Roman"/>
              </a:rPr>
              <a:t>easier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work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with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4527" y="3298316"/>
            <a:ext cx="1399540" cy="1214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 algn="just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655" algn="l"/>
              </a:tabLst>
            </a:pPr>
            <a:r>
              <a:rPr sz="2600" dirty="0">
                <a:latin typeface="Times New Roman"/>
                <a:cs typeface="Times New Roman"/>
              </a:rPr>
              <a:t>Storing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requires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ory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90513" y="3298316"/>
            <a:ext cx="64516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05"/>
              </a:spcBef>
            </a:pPr>
            <a:r>
              <a:rPr sz="2600" spc="-20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u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  </a:t>
            </a:r>
            <a:r>
              <a:rPr sz="2600" spc="-5" dirty="0">
                <a:latin typeface="Times New Roman"/>
                <a:cs typeface="Times New Roman"/>
              </a:rPr>
              <a:t>less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15378" y="3298316"/>
            <a:ext cx="162433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5"/>
              </a:spcBef>
              <a:tabLst>
                <a:tab pos="818515" algn="l"/>
                <a:tab pos="1334135" algn="l"/>
              </a:tabLst>
            </a:pPr>
            <a:r>
              <a:rPr sz="2600" dirty="0">
                <a:latin typeface="Times New Roman"/>
                <a:cs typeface="Times New Roman"/>
              </a:rPr>
              <a:t>a	s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al  </a:t>
            </a:r>
            <a:r>
              <a:rPr sz="2600" spc="5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ount	</a:t>
            </a:r>
            <a:r>
              <a:rPr sz="2600" spc="5" dirty="0">
                <a:latin typeface="Times New Roman"/>
                <a:cs typeface="Times New Roman"/>
              </a:rPr>
              <a:t>of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4527" y="4562932"/>
            <a:ext cx="4111625" cy="81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8640" marR="5080" indent="-548640" algn="r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548640" algn="l"/>
                <a:tab pos="549275" algn="l"/>
                <a:tab pos="2254250" algn="l"/>
                <a:tab pos="3589020" algn="l"/>
              </a:tabLst>
            </a:pPr>
            <a:r>
              <a:rPr sz="2600" dirty="0">
                <a:latin typeface="Times New Roman"/>
                <a:cs typeface="Times New Roman"/>
              </a:rPr>
              <a:t>Proce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ng	r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qui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es	low</a:t>
            </a: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Times New Roman"/>
                <a:cs typeface="Times New Roman"/>
              </a:rPr>
              <a:t>less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9101" y="4959858"/>
            <a:ext cx="307403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91639" algn="l"/>
                <a:tab pos="2786380" algn="l"/>
              </a:tabLst>
            </a:pPr>
            <a:r>
              <a:rPr sz="2600" dirty="0">
                <a:latin typeface="Times New Roman"/>
                <a:cs typeface="Times New Roman"/>
              </a:rPr>
              <a:t>proc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ing	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dirty="0">
                <a:latin typeface="Times New Roman"/>
                <a:cs typeface="Times New Roman"/>
              </a:rPr>
              <a:t>ower	</a:t>
            </a:r>
            <a:r>
              <a:rPr sz="2600" spc="-10" dirty="0">
                <a:latin typeface="Times New Roman"/>
                <a:cs typeface="Times New Roman"/>
              </a:rPr>
              <a:t>or 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4527" y="5828487"/>
            <a:ext cx="411162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655" algn="l"/>
                <a:tab pos="2120900" algn="l"/>
                <a:tab pos="3319779" algn="l"/>
                <a:tab pos="3603625" algn="l"/>
              </a:tabLst>
            </a:pPr>
            <a:r>
              <a:rPr sz="2600" spc="-9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rans</a:t>
            </a:r>
            <a:r>
              <a:rPr sz="2600" spc="-20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spc="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	re</a:t>
            </a:r>
            <a:r>
              <a:rPr sz="2600" spc="-15" dirty="0">
                <a:latin typeface="Times New Roman"/>
                <a:cs typeface="Times New Roman"/>
              </a:rPr>
              <a:t>q</a:t>
            </a:r>
            <a:r>
              <a:rPr sz="2600" dirty="0">
                <a:latin typeface="Times New Roman"/>
                <a:cs typeface="Times New Roman"/>
              </a:rPr>
              <a:t>uires	a	l</a:t>
            </a:r>
            <a:r>
              <a:rPr sz="2600" spc="-1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ss  bandwidth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than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analog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2521" y="631494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105" y="475234"/>
            <a:ext cx="3331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Number</a:t>
            </a:r>
            <a:r>
              <a:rPr sz="3600" spc="-100" dirty="0"/>
              <a:t> </a:t>
            </a:r>
            <a:r>
              <a:rPr sz="3600" spc="-5" dirty="0"/>
              <a:t>Systems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68044" y="1429257"/>
            <a:ext cx="7473950" cy="427609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11785" marR="836930" indent="-274320">
              <a:lnSpc>
                <a:spcPts val="2810"/>
              </a:lnSpc>
              <a:spcBef>
                <a:spcPts val="45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375920" algn="l"/>
                <a:tab pos="376555" algn="l"/>
              </a:tabLst>
            </a:pPr>
            <a:r>
              <a:rPr dirty="0"/>
              <a:t>	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system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defines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how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can</a:t>
            </a:r>
            <a:r>
              <a:rPr sz="2600" dirty="0">
                <a:latin typeface="Times New Roman"/>
                <a:cs typeface="Times New Roman"/>
              </a:rPr>
              <a:t> be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represented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using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distinct</a:t>
            </a:r>
            <a:r>
              <a:rPr sz="2600" spc="-5" dirty="0">
                <a:latin typeface="Times New Roman"/>
                <a:cs typeface="Times New Roman"/>
              </a:rPr>
              <a:t> symbols.</a:t>
            </a:r>
            <a:endParaRPr sz="2600">
              <a:latin typeface="Times New Roman"/>
              <a:cs typeface="Times New Roman"/>
            </a:endParaRPr>
          </a:p>
          <a:p>
            <a:pPr marL="311785" indent="-274320">
              <a:lnSpc>
                <a:spcPct val="100000"/>
              </a:lnSpc>
              <a:spcBef>
                <a:spcPts val="132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312420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numeral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represents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 </a:t>
            </a:r>
            <a:r>
              <a:rPr sz="2600" spc="-5" dirty="0">
                <a:latin typeface="Times New Roman"/>
                <a:cs typeface="Times New Roman"/>
              </a:rPr>
              <a:t>called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its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value.</a:t>
            </a:r>
            <a:endParaRPr sz="2600">
              <a:latin typeface="Times New Roman"/>
              <a:cs typeface="Times New Roman"/>
            </a:endParaRPr>
          </a:p>
          <a:p>
            <a:pPr marL="311785" marR="286385" indent="-274320">
              <a:lnSpc>
                <a:spcPct val="1401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312420" algn="l"/>
              </a:tabLst>
            </a:pP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can</a:t>
            </a:r>
            <a:r>
              <a:rPr sz="2600" dirty="0">
                <a:latin typeface="Times New Roman"/>
                <a:cs typeface="Times New Roman"/>
              </a:rPr>
              <a:t> be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represented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differently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systems</a:t>
            </a:r>
            <a:endParaRPr sz="2600">
              <a:latin typeface="Times New Roman"/>
              <a:cs typeface="Times New Roman"/>
            </a:endParaRPr>
          </a:p>
          <a:p>
            <a:pPr marL="311785" marR="231775" indent="-274320">
              <a:lnSpc>
                <a:spcPct val="14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312420" algn="l"/>
              </a:tabLst>
            </a:pP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example,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two </a:t>
            </a:r>
            <a:r>
              <a:rPr sz="2600" dirty="0">
                <a:latin typeface="Times New Roman"/>
                <a:cs typeface="Times New Roman"/>
              </a:rPr>
              <a:t>numbers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(2A)</a:t>
            </a:r>
            <a:r>
              <a:rPr sz="2550" spc="7" baseline="-21241" dirty="0">
                <a:latin typeface="Times New Roman"/>
                <a:cs typeface="Times New Roman"/>
              </a:rPr>
              <a:t>16</a:t>
            </a:r>
            <a:r>
              <a:rPr sz="2550" spc="300" baseline="-21241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(52)</a:t>
            </a:r>
            <a:r>
              <a:rPr sz="2550" baseline="-21241" dirty="0">
                <a:latin typeface="Times New Roman"/>
                <a:cs typeface="Times New Roman"/>
              </a:rPr>
              <a:t>8</a:t>
            </a:r>
            <a:r>
              <a:rPr sz="2550" spc="300" baseline="-21241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both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refer </a:t>
            </a:r>
            <a:r>
              <a:rPr sz="2600" dirty="0">
                <a:latin typeface="Times New Roman"/>
                <a:cs typeface="Times New Roman"/>
              </a:rPr>
              <a:t>to the </a:t>
            </a:r>
            <a:r>
              <a:rPr sz="2600" spc="-10" dirty="0">
                <a:latin typeface="Times New Roman"/>
                <a:cs typeface="Times New Roman"/>
              </a:rPr>
              <a:t>same </a:t>
            </a:r>
            <a:r>
              <a:rPr sz="2600" spc="-20" dirty="0">
                <a:latin typeface="Times New Roman"/>
                <a:cs typeface="Times New Roman"/>
              </a:rPr>
              <a:t>quantity, </a:t>
            </a:r>
            <a:r>
              <a:rPr sz="2600" spc="5" dirty="0">
                <a:latin typeface="Times New Roman"/>
                <a:cs typeface="Times New Roman"/>
              </a:rPr>
              <a:t>(42)</a:t>
            </a:r>
            <a:r>
              <a:rPr sz="2550" spc="7" baseline="-21241" dirty="0">
                <a:latin typeface="Times New Roman"/>
                <a:cs typeface="Times New Roman"/>
              </a:rPr>
              <a:t>10</a:t>
            </a:r>
            <a:r>
              <a:rPr sz="2600" spc="5" dirty="0">
                <a:latin typeface="Times New Roman"/>
                <a:cs typeface="Times New Roman"/>
              </a:rPr>
              <a:t>, but </a:t>
            </a:r>
            <a:r>
              <a:rPr sz="2600" spc="-5" dirty="0">
                <a:latin typeface="Times New Roman"/>
                <a:cs typeface="Times New Roman"/>
              </a:rPr>
              <a:t>their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representations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7121" y="63318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19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Outline</a:t>
            </a:r>
            <a:endParaRPr lang="en-IN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2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31751" y="888462"/>
            <a:ext cx="7280499" cy="5118200"/>
            <a:chOff x="946014" y="892487"/>
            <a:chExt cx="7280499" cy="2899688"/>
          </a:xfrm>
        </p:grpSpPr>
        <p:sp>
          <p:nvSpPr>
            <p:cNvPr id="11" name="Snip Single Corner Rectangle 10"/>
            <p:cNvSpPr/>
            <p:nvPr/>
          </p:nvSpPr>
          <p:spPr>
            <a:xfrm>
              <a:off x="1306014" y="892487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Aft>
                  <a:spcPts val="1200"/>
                </a:spcAft>
              </a:pPr>
              <a:r>
                <a:rPr lang="en-IN" dirty="0">
                  <a:latin typeface="Trebuchet MS" pitchFamily="34" charset="0"/>
                </a:rPr>
                <a:t>Syllabus</a:t>
              </a:r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1314513" y="1396425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Aft>
                  <a:spcPts val="1200"/>
                </a:spcAft>
              </a:pPr>
              <a:endParaRPr lang="en-IN" dirty="0">
                <a:latin typeface="Trebuchet MS" pitchFamily="34" charset="0"/>
              </a:endParaRPr>
            </a:p>
          </p:txBody>
        </p:sp>
        <p:sp>
          <p:nvSpPr>
            <p:cNvPr id="15" name="Snip Single Corner Rectangle 14"/>
            <p:cNvSpPr/>
            <p:nvPr/>
          </p:nvSpPr>
          <p:spPr>
            <a:xfrm>
              <a:off x="1314513" y="1885849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218990"/>
              <a:r>
                <a:rPr lang="en-US" sz="1800" dirty="0"/>
                <a:t>Number Systems</a:t>
              </a:r>
              <a:endParaRPr lang="en-US" dirty="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  <p:sp>
          <p:nvSpPr>
            <p:cNvPr id="17" name="Snip Single Corner Rectangle 16"/>
            <p:cNvSpPr/>
            <p:nvPr/>
          </p:nvSpPr>
          <p:spPr>
            <a:xfrm>
              <a:off x="1306014" y="2399041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218990"/>
              <a:r>
                <a:rPr lang="en-US" sz="1800" dirty="0"/>
                <a:t>Basic and Universal gates</a:t>
              </a:r>
              <a:endParaRPr lang="en-US" dirty="0">
                <a:solidFill>
                  <a:schemeClr val="tx1"/>
                </a:solidFill>
                <a:latin typeface="Trebuchet MS" pitchFamily="34" charset="0"/>
              </a:endParaRPr>
            </a:p>
            <a:p>
              <a:pPr defTabSz="1218990"/>
              <a:endParaRPr lang="en-US" dirty="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  <p:sp>
          <p:nvSpPr>
            <p:cNvPr id="19" name="Snip Single Corner Rectangle 18"/>
            <p:cNvSpPr/>
            <p:nvPr/>
          </p:nvSpPr>
          <p:spPr>
            <a:xfrm>
              <a:off x="1314513" y="2883117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218990"/>
              <a:r>
                <a:rPr lang="en-IN" sz="1800" dirty="0"/>
                <a:t>Boolean algebra</a:t>
              </a:r>
              <a:endParaRPr lang="en-US" dirty="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  <p:sp>
          <p:nvSpPr>
            <p:cNvPr id="21" name="Snip Single Corner Rectangle 20"/>
            <p:cNvSpPr/>
            <p:nvPr/>
          </p:nvSpPr>
          <p:spPr>
            <a:xfrm>
              <a:off x="1314513" y="3409659"/>
              <a:ext cx="6912000" cy="360000"/>
            </a:xfrm>
            <a:prstGeom prst="snip1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218990"/>
              <a:r>
                <a:rPr lang="en-US" sz="1800" dirty="0"/>
                <a:t>Introduction to Combinational Logic</a:t>
              </a:r>
              <a:endParaRPr lang="en-US" dirty="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946014" y="897747"/>
              <a:ext cx="360000" cy="36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>
              <a:off x="946014" y="1410147"/>
              <a:ext cx="360000" cy="36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946014" y="1900363"/>
              <a:ext cx="360000" cy="3600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946014" y="2399041"/>
              <a:ext cx="360000" cy="36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946014" y="2907414"/>
              <a:ext cx="360000" cy="3600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946014" y="3432175"/>
              <a:ext cx="360000" cy="36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F23B8B-A772-D1C8-264D-A0D18B69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B5E65-298E-EFFC-424E-44F58FFAC1BA}"/>
              </a:ext>
            </a:extLst>
          </p:cNvPr>
          <p:cNvSpPr txBox="1"/>
          <p:nvPr/>
        </p:nvSpPr>
        <p:spPr>
          <a:xfrm>
            <a:off x="1300250" y="18981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8990"/>
            <a:r>
              <a:rPr lang="en-US" sz="1800" dirty="0"/>
              <a:t>Difference between Analog and Digital Signals</a:t>
            </a:r>
            <a:endParaRPr lang="en-US" dirty="0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555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5129" y="475234"/>
            <a:ext cx="5252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Common</a:t>
            </a:r>
            <a:r>
              <a:rPr sz="3600" spc="-50" dirty="0"/>
              <a:t> </a:t>
            </a:r>
            <a:r>
              <a:rPr sz="3600" dirty="0"/>
              <a:t>Number</a:t>
            </a:r>
            <a:r>
              <a:rPr sz="3600" spc="-100" dirty="0"/>
              <a:t> </a:t>
            </a:r>
            <a:r>
              <a:rPr sz="3600" dirty="0"/>
              <a:t>Systems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2512" y="2424112"/>
          <a:ext cx="7620635" cy="4038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563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Base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Symbols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429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 </a:t>
                      </a:r>
                      <a:r>
                        <a:rPr sz="2400" spc="-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hu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ans?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5593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Used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pute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s?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Decimal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10(D)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0,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1,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…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Binary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2(B)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0,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2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Octal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8(O)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0,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1,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…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217">
                <a:tc>
                  <a:txBody>
                    <a:bodyPr/>
                    <a:lstStyle/>
                    <a:p>
                      <a:pPr marL="91440" marR="4165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Hexa-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dec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16(H)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0,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1,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…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9,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B,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…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194" y="1172079"/>
            <a:ext cx="7372984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spc="-5" dirty="0">
                <a:latin typeface="Arial"/>
                <a:cs typeface="Arial"/>
              </a:rPr>
              <a:t>Four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number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latin typeface="Times New Roman"/>
                <a:cs typeface="Times New Roman"/>
              </a:rPr>
              <a:t>Decimal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(10)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Binary</a:t>
            </a:r>
            <a:r>
              <a:rPr sz="2400" b="1" dirty="0">
                <a:latin typeface="Times New Roman"/>
                <a:cs typeface="Times New Roman"/>
              </a:rPr>
              <a:t> (2),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Octal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(8)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dirty="0">
                <a:latin typeface="Times New Roman"/>
                <a:cs typeface="Times New Roman"/>
              </a:rPr>
              <a:t> Hexadecimal(16)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121" y="63318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20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050" y="307975"/>
            <a:ext cx="346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Decimal</a:t>
            </a:r>
            <a:r>
              <a:rPr sz="3600" spc="-60" dirty="0"/>
              <a:t> </a:t>
            </a:r>
            <a:r>
              <a:rPr sz="3600" dirty="0"/>
              <a:t>numbers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6039" y="1273810"/>
            <a:ext cx="8582660" cy="468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 indent="-274320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99085" algn="l"/>
                <a:tab pos="299720" algn="l"/>
              </a:tabLst>
            </a:pP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dirty="0">
                <a:latin typeface="Times New Roman"/>
                <a:cs typeface="Times New Roman"/>
              </a:rPr>
              <a:t> the</a:t>
            </a:r>
            <a:r>
              <a:rPr sz="2200" spc="-5" dirty="0">
                <a:latin typeface="Times New Roman"/>
                <a:cs typeface="Times New Roman"/>
              </a:rPr>
              <a:t> decimal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systems each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dirty="0">
                <a:latin typeface="Times New Roman"/>
                <a:cs typeface="Times New Roman"/>
              </a:rPr>
              <a:t> the</a:t>
            </a:r>
            <a:r>
              <a:rPr sz="2200" spc="-5" dirty="0">
                <a:latin typeface="Times New Roman"/>
                <a:cs typeface="Times New Roman"/>
              </a:rPr>
              <a:t> ten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digits,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0 through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9,</a:t>
            </a:r>
            <a:endParaRPr sz="220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2115"/>
              </a:spcBef>
            </a:pPr>
            <a:r>
              <a:rPr sz="2200" spc="-5" dirty="0">
                <a:latin typeface="Times New Roman"/>
                <a:cs typeface="Times New Roman"/>
              </a:rPr>
              <a:t>represents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certain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quantity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also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known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as</a:t>
            </a:r>
            <a:r>
              <a:rPr sz="2200" spc="3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base-10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systems</a:t>
            </a:r>
            <a:endParaRPr sz="2200">
              <a:latin typeface="Times New Roman"/>
              <a:cs typeface="Times New Roman"/>
            </a:endParaRPr>
          </a:p>
          <a:p>
            <a:pPr marL="299720" marR="17780" indent="-274320">
              <a:lnSpc>
                <a:spcPct val="180000"/>
              </a:lnSpc>
              <a:spcBef>
                <a:spcPts val="600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99085" algn="l"/>
                <a:tab pos="29972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 position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each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digit in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decimal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indicates</a:t>
            </a:r>
            <a:r>
              <a:rPr sz="2200" dirty="0">
                <a:latin typeface="Times New Roman"/>
                <a:cs typeface="Times New Roman"/>
              </a:rPr>
              <a:t> the</a:t>
            </a:r>
            <a:r>
              <a:rPr sz="2200" spc="-5" dirty="0">
                <a:latin typeface="Times New Roman"/>
                <a:cs typeface="Times New Roman"/>
              </a:rPr>
              <a:t> magnitude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quantity</a:t>
            </a:r>
            <a:r>
              <a:rPr sz="2200" spc="-5" dirty="0">
                <a:latin typeface="Times New Roman"/>
                <a:cs typeface="Times New Roman"/>
              </a:rPr>
              <a:t> represented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can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assigned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weight.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weights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whole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are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positive powers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ten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that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increases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from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right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left,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beginning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with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10º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=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299720" marR="133985" indent="-274320">
              <a:lnSpc>
                <a:spcPct val="180000"/>
              </a:lnSpc>
              <a:spcBef>
                <a:spcPts val="640"/>
              </a:spcBef>
              <a:buClr>
                <a:srgbClr val="4F81BC"/>
              </a:buClr>
              <a:buSzPct val="83333"/>
              <a:buFont typeface="Segoe UI Symbol"/>
              <a:buChar char="⚫"/>
              <a:tabLst>
                <a:tab pos="299085" algn="l"/>
                <a:tab pos="299720" algn="l"/>
              </a:tabLst>
            </a:pPr>
            <a:r>
              <a:rPr sz="2100" spc="-5" dirty="0">
                <a:latin typeface="Times New Roman"/>
                <a:cs typeface="Times New Roman"/>
              </a:rPr>
              <a:t>For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fractional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numbers,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weights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are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negative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powers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of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ten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that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decrease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from</a:t>
            </a:r>
            <a:r>
              <a:rPr sz="2100" dirty="0">
                <a:latin typeface="Times New Roman"/>
                <a:cs typeface="Times New Roman"/>
              </a:rPr>
              <a:t> left to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right beginning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25" dirty="0">
                <a:latin typeface="Times New Roman"/>
                <a:cs typeface="Times New Roman"/>
              </a:rPr>
              <a:t> </a:t>
            </a:r>
            <a:r>
              <a:rPr sz="2100" spc="25" dirty="0">
                <a:latin typeface="Cambria Math"/>
                <a:cs typeface="Cambria Math"/>
              </a:rPr>
              <a:t>10</a:t>
            </a:r>
            <a:r>
              <a:rPr sz="2250" spc="37" baseline="27777" dirty="0">
                <a:latin typeface="Cambria Math"/>
                <a:cs typeface="Cambria Math"/>
              </a:rPr>
              <a:t>−1</a:t>
            </a:r>
            <a:r>
              <a:rPr sz="2100" spc="25" dirty="0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7121" y="6331838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21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450" y="534670"/>
            <a:ext cx="346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Decimal</a:t>
            </a:r>
            <a:r>
              <a:rPr sz="3600" spc="-60" dirty="0"/>
              <a:t> </a:t>
            </a:r>
            <a:r>
              <a:rPr sz="3600" dirty="0"/>
              <a:t>numbers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-14287" y="2257488"/>
            <a:ext cx="9172575" cy="1638300"/>
            <a:chOff x="-14287" y="2257488"/>
            <a:chExt cx="9172575" cy="1638300"/>
          </a:xfrm>
        </p:grpSpPr>
        <p:sp>
          <p:nvSpPr>
            <p:cNvPr id="4" name="object 4"/>
            <p:cNvSpPr/>
            <p:nvPr/>
          </p:nvSpPr>
          <p:spPr>
            <a:xfrm>
              <a:off x="1219200" y="2271776"/>
              <a:ext cx="3352800" cy="1585595"/>
            </a:xfrm>
            <a:custGeom>
              <a:avLst/>
              <a:gdLst/>
              <a:ahLst/>
              <a:cxnLst/>
              <a:rect l="l" t="t" r="r" b="b"/>
              <a:pathLst>
                <a:path w="3352800" h="1585595">
                  <a:moveTo>
                    <a:pt x="0" y="0"/>
                  </a:moveTo>
                  <a:lnTo>
                    <a:pt x="0" y="1585468"/>
                  </a:lnTo>
                </a:path>
                <a:path w="3352800" h="1585595">
                  <a:moveTo>
                    <a:pt x="990600" y="43179"/>
                  </a:moveTo>
                  <a:lnTo>
                    <a:pt x="990600" y="1585468"/>
                  </a:lnTo>
                </a:path>
                <a:path w="3352800" h="1585595">
                  <a:moveTo>
                    <a:pt x="2209800" y="43179"/>
                  </a:moveTo>
                  <a:lnTo>
                    <a:pt x="2209800" y="1585468"/>
                  </a:lnTo>
                </a:path>
                <a:path w="3352800" h="1585595">
                  <a:moveTo>
                    <a:pt x="3352800" y="43179"/>
                  </a:moveTo>
                  <a:lnTo>
                    <a:pt x="3352800" y="15854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70250"/>
              <a:ext cx="5610225" cy="12700"/>
            </a:xfrm>
            <a:custGeom>
              <a:avLst/>
              <a:gdLst/>
              <a:ahLst/>
              <a:cxnLst/>
              <a:rect l="l" t="t" r="r" b="b"/>
              <a:pathLst>
                <a:path w="5610225" h="12700">
                  <a:moveTo>
                    <a:pt x="0" y="12700"/>
                  </a:moveTo>
                  <a:lnTo>
                    <a:pt x="5609844" y="12700"/>
                  </a:lnTo>
                  <a:lnTo>
                    <a:pt x="560984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71776"/>
              <a:ext cx="0" cy="1609725"/>
            </a:xfrm>
            <a:custGeom>
              <a:avLst/>
              <a:gdLst/>
              <a:ahLst/>
              <a:cxnLst/>
              <a:rect l="l" t="t" r="r" b="b"/>
              <a:pathLst>
                <a:path h="1609725">
                  <a:moveTo>
                    <a:pt x="0" y="0"/>
                  </a:moveTo>
                  <a:lnTo>
                    <a:pt x="0" y="160959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271712"/>
              <a:ext cx="1219200" cy="28575"/>
            </a:xfrm>
            <a:custGeom>
              <a:avLst/>
              <a:gdLst/>
              <a:ahLst/>
              <a:cxnLst/>
              <a:rect l="l" t="t" r="r" b="b"/>
              <a:pathLst>
                <a:path w="1219200" h="28575">
                  <a:moveTo>
                    <a:pt x="0" y="28575"/>
                  </a:moveTo>
                  <a:lnTo>
                    <a:pt x="1219200" y="28575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5000" y="2271776"/>
              <a:ext cx="2286000" cy="1609725"/>
            </a:xfrm>
            <a:custGeom>
              <a:avLst/>
              <a:gdLst/>
              <a:ahLst/>
              <a:cxnLst/>
              <a:rect l="l" t="t" r="r" b="b"/>
              <a:pathLst>
                <a:path w="2286000" h="1609725">
                  <a:moveTo>
                    <a:pt x="0" y="0"/>
                  </a:moveTo>
                  <a:lnTo>
                    <a:pt x="0" y="1609598"/>
                  </a:lnTo>
                </a:path>
                <a:path w="2286000" h="1609725">
                  <a:moveTo>
                    <a:pt x="1143000" y="43179"/>
                  </a:moveTo>
                  <a:lnTo>
                    <a:pt x="1143000" y="1609598"/>
                  </a:lnTo>
                </a:path>
                <a:path w="2286000" h="1609725">
                  <a:moveTo>
                    <a:pt x="2286000" y="43179"/>
                  </a:moveTo>
                  <a:lnTo>
                    <a:pt x="2286000" y="16095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7755" y="3270250"/>
              <a:ext cx="3476625" cy="12700"/>
            </a:xfrm>
            <a:custGeom>
              <a:avLst/>
              <a:gdLst/>
              <a:ahLst/>
              <a:cxnLst/>
              <a:rect l="l" t="t" r="r" b="b"/>
              <a:pathLst>
                <a:path w="3476625" h="12700">
                  <a:moveTo>
                    <a:pt x="0" y="12700"/>
                  </a:moveTo>
                  <a:lnTo>
                    <a:pt x="3476244" y="12700"/>
                  </a:lnTo>
                  <a:lnTo>
                    <a:pt x="347624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271712"/>
              <a:ext cx="9144000" cy="1609725"/>
            </a:xfrm>
            <a:custGeom>
              <a:avLst/>
              <a:gdLst/>
              <a:ahLst/>
              <a:cxnLst/>
              <a:rect l="l" t="t" r="r" b="b"/>
              <a:pathLst>
                <a:path w="9144000" h="1609725">
                  <a:moveTo>
                    <a:pt x="5609844" y="1581150"/>
                  </a:moveTo>
                  <a:lnTo>
                    <a:pt x="0" y="1581150"/>
                  </a:lnTo>
                  <a:lnTo>
                    <a:pt x="0" y="1585531"/>
                  </a:lnTo>
                  <a:lnTo>
                    <a:pt x="5609844" y="1585531"/>
                  </a:lnTo>
                  <a:lnTo>
                    <a:pt x="5609844" y="1581150"/>
                  </a:lnTo>
                  <a:close/>
                </a:path>
                <a:path w="9144000" h="1609725">
                  <a:moveTo>
                    <a:pt x="5715000" y="0"/>
                  </a:moveTo>
                  <a:lnTo>
                    <a:pt x="5638800" y="0"/>
                  </a:lnTo>
                  <a:lnTo>
                    <a:pt x="5638800" y="14287"/>
                  </a:lnTo>
                  <a:lnTo>
                    <a:pt x="5638800" y="28575"/>
                  </a:lnTo>
                  <a:lnTo>
                    <a:pt x="5715000" y="28575"/>
                  </a:lnTo>
                  <a:lnTo>
                    <a:pt x="5715000" y="14287"/>
                  </a:lnTo>
                  <a:lnTo>
                    <a:pt x="5715000" y="0"/>
                  </a:lnTo>
                  <a:close/>
                </a:path>
                <a:path w="9144000" h="1609725">
                  <a:moveTo>
                    <a:pt x="9144000" y="1581150"/>
                  </a:moveTo>
                  <a:lnTo>
                    <a:pt x="5667756" y="1581150"/>
                  </a:lnTo>
                  <a:lnTo>
                    <a:pt x="5667756" y="1609725"/>
                  </a:lnTo>
                  <a:lnTo>
                    <a:pt x="9144000" y="1609725"/>
                  </a:lnTo>
                  <a:lnTo>
                    <a:pt x="9144000" y="1581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08375" y="2310511"/>
            <a:ext cx="82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1</a:t>
            </a:r>
            <a:r>
              <a:rPr sz="2800" b="1" dirty="0">
                <a:latin typeface="Arial"/>
                <a:cs typeface="Arial"/>
              </a:rPr>
              <a:t>0</a:t>
            </a:r>
            <a:r>
              <a:rPr sz="2800" b="1" spc="-5" dirty="0">
                <a:latin typeface="Arial"/>
                <a:cs typeface="Arial"/>
              </a:rPr>
              <a:t>^1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1628" y="2310511"/>
            <a:ext cx="82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1</a:t>
            </a:r>
            <a:r>
              <a:rPr sz="2800" b="1" dirty="0">
                <a:latin typeface="Arial"/>
                <a:cs typeface="Arial"/>
              </a:rPr>
              <a:t>0</a:t>
            </a:r>
            <a:r>
              <a:rPr sz="2800" b="1" spc="-5" dirty="0">
                <a:latin typeface="Arial"/>
                <a:cs typeface="Arial"/>
              </a:rPr>
              <a:t>^0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1628" y="3301365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1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628" y="2310511"/>
            <a:ext cx="3232150" cy="1442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55700" algn="l"/>
                <a:tab pos="2298700" algn="l"/>
              </a:tabLst>
            </a:pPr>
            <a:r>
              <a:rPr sz="2800" b="1" dirty="0">
                <a:latin typeface="Arial"/>
                <a:cs typeface="Arial"/>
              </a:rPr>
              <a:t>10</a:t>
            </a:r>
            <a:r>
              <a:rPr sz="2800" b="1" spc="-5" dirty="0">
                <a:latin typeface="Arial"/>
                <a:cs typeface="Arial"/>
              </a:rPr>
              <a:t>^-1</a:t>
            </a:r>
            <a:r>
              <a:rPr sz="2800" b="1" dirty="0">
                <a:latin typeface="Arial"/>
                <a:cs typeface="Arial"/>
              </a:rPr>
              <a:t>	10</a:t>
            </a:r>
            <a:r>
              <a:rPr sz="2800" b="1" spc="-10" dirty="0">
                <a:latin typeface="Arial"/>
                <a:cs typeface="Arial"/>
              </a:rPr>
              <a:t>^</a:t>
            </a:r>
            <a:r>
              <a:rPr sz="2800" b="1" spc="-5" dirty="0">
                <a:latin typeface="Arial"/>
                <a:cs typeface="Arial"/>
              </a:rPr>
              <a:t>-2</a:t>
            </a:r>
            <a:r>
              <a:rPr sz="2800" b="1" dirty="0">
                <a:latin typeface="Arial"/>
                <a:cs typeface="Arial"/>
              </a:rPr>
              <a:t>	10</a:t>
            </a:r>
            <a:r>
              <a:rPr sz="2800" b="1" spc="-10" dirty="0">
                <a:latin typeface="Arial"/>
                <a:cs typeface="Arial"/>
              </a:rPr>
              <a:t>^</a:t>
            </a:r>
            <a:r>
              <a:rPr sz="2800" b="1" spc="-5" dirty="0">
                <a:latin typeface="Arial"/>
                <a:cs typeface="Arial"/>
              </a:rPr>
              <a:t>-3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55700" algn="l"/>
                <a:tab pos="2298700" algn="l"/>
              </a:tabLst>
            </a:pPr>
            <a:r>
              <a:rPr sz="2800" spc="-5" dirty="0">
                <a:latin typeface="Arial MT"/>
                <a:cs typeface="Arial MT"/>
              </a:rPr>
              <a:t>0.1	</a:t>
            </a:r>
            <a:r>
              <a:rPr sz="2800" dirty="0">
                <a:latin typeface="Arial MT"/>
                <a:cs typeface="Arial MT"/>
              </a:rPr>
              <a:t>0.01	</a:t>
            </a:r>
            <a:r>
              <a:rPr sz="2800" spc="-5" dirty="0">
                <a:latin typeface="Arial MT"/>
                <a:cs typeface="Arial MT"/>
              </a:rPr>
              <a:t>0.001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0037" y="1900237"/>
            <a:ext cx="923925" cy="558800"/>
            <a:chOff x="300037" y="1900237"/>
            <a:chExt cx="923925" cy="558800"/>
          </a:xfrm>
        </p:grpSpPr>
        <p:sp>
          <p:nvSpPr>
            <p:cNvPr id="16" name="object 16"/>
            <p:cNvSpPr/>
            <p:nvPr/>
          </p:nvSpPr>
          <p:spPr>
            <a:xfrm>
              <a:off x="304800" y="1905000"/>
              <a:ext cx="914400" cy="549275"/>
            </a:xfrm>
            <a:custGeom>
              <a:avLst/>
              <a:gdLst/>
              <a:ahLst/>
              <a:cxnLst/>
              <a:rect l="l" t="t" r="r" b="b"/>
              <a:pathLst>
                <a:path w="914400" h="549275">
                  <a:moveTo>
                    <a:pt x="914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52400" y="457200"/>
                  </a:lnTo>
                  <a:lnTo>
                    <a:pt x="90512" y="549275"/>
                  </a:lnTo>
                  <a:lnTo>
                    <a:pt x="38100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800" y="1905000"/>
              <a:ext cx="914400" cy="549275"/>
            </a:xfrm>
            <a:custGeom>
              <a:avLst/>
              <a:gdLst/>
              <a:ahLst/>
              <a:cxnLst/>
              <a:rect l="l" t="t" r="r" b="b"/>
              <a:pathLst>
                <a:path w="914400" h="549275">
                  <a:moveTo>
                    <a:pt x="0" y="0"/>
                  </a:moveTo>
                  <a:lnTo>
                    <a:pt x="152400" y="0"/>
                  </a:lnTo>
                  <a:lnTo>
                    <a:pt x="381000" y="0"/>
                  </a:lnTo>
                  <a:lnTo>
                    <a:pt x="914400" y="0"/>
                  </a:lnTo>
                  <a:lnTo>
                    <a:pt x="914400" y="266700"/>
                  </a:lnTo>
                  <a:lnTo>
                    <a:pt x="914400" y="381000"/>
                  </a:lnTo>
                  <a:lnTo>
                    <a:pt x="914400" y="457200"/>
                  </a:lnTo>
                  <a:lnTo>
                    <a:pt x="381000" y="457200"/>
                  </a:lnTo>
                  <a:lnTo>
                    <a:pt x="90512" y="549275"/>
                  </a:lnTo>
                  <a:lnTo>
                    <a:pt x="152400" y="457200"/>
                  </a:lnTo>
                  <a:lnTo>
                    <a:pt x="0" y="45720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739" y="1850812"/>
            <a:ext cx="3851275" cy="19024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58470">
              <a:lnSpc>
                <a:spcPct val="100000"/>
              </a:lnSpc>
              <a:spcBef>
                <a:spcPts val="670"/>
              </a:spcBef>
            </a:pPr>
            <a:r>
              <a:rPr sz="1800" b="1" dirty="0">
                <a:latin typeface="Calibri"/>
                <a:cs typeface="Calibri"/>
              </a:rPr>
              <a:t>Base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1231900" algn="l"/>
                <a:tab pos="2222500" algn="l"/>
              </a:tabLst>
            </a:pPr>
            <a:r>
              <a:rPr sz="2800" b="1" spc="-5" dirty="0">
                <a:latin typeface="Arial"/>
                <a:cs typeface="Arial"/>
              </a:rPr>
              <a:t>10^4	10^3	10^2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231900" algn="l"/>
                <a:tab pos="2222500" algn="l"/>
                <a:tab pos="3441700" algn="l"/>
              </a:tabLst>
            </a:pPr>
            <a:r>
              <a:rPr sz="2800" dirty="0">
                <a:latin typeface="Arial MT"/>
                <a:cs typeface="Arial MT"/>
              </a:rPr>
              <a:t>1000</a:t>
            </a:r>
            <a:r>
              <a:rPr sz="2800" spc="-5" dirty="0">
                <a:latin typeface="Arial MT"/>
                <a:cs typeface="Arial MT"/>
              </a:rPr>
              <a:t>0</a:t>
            </a:r>
            <a:r>
              <a:rPr sz="2800" dirty="0">
                <a:latin typeface="Arial MT"/>
                <a:cs typeface="Arial MT"/>
              </a:rPr>
              <a:t>	100</a:t>
            </a:r>
            <a:r>
              <a:rPr sz="2800" spc="-5" dirty="0">
                <a:latin typeface="Arial MT"/>
                <a:cs typeface="Arial MT"/>
              </a:rPr>
              <a:t>0</a:t>
            </a:r>
            <a:r>
              <a:rPr sz="2800" dirty="0">
                <a:latin typeface="Arial MT"/>
                <a:cs typeface="Arial MT"/>
              </a:rPr>
              <a:t>	10</a:t>
            </a:r>
            <a:r>
              <a:rPr sz="2800" spc="-5" dirty="0">
                <a:latin typeface="Arial MT"/>
                <a:cs typeface="Arial MT"/>
              </a:rPr>
              <a:t>0</a:t>
            </a:r>
            <a:r>
              <a:rPr sz="2800" dirty="0">
                <a:latin typeface="Arial MT"/>
                <a:cs typeface="Arial MT"/>
              </a:rPr>
              <a:t>	10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5685790" y="2256789"/>
            <a:ext cx="3487420" cy="2853690"/>
            <a:chOff x="5685790" y="2256789"/>
            <a:chExt cx="3487420" cy="2853690"/>
          </a:xfrm>
        </p:grpSpPr>
        <p:sp>
          <p:nvSpPr>
            <p:cNvPr id="20" name="object 20"/>
            <p:cNvSpPr/>
            <p:nvPr/>
          </p:nvSpPr>
          <p:spPr>
            <a:xfrm>
              <a:off x="8610600" y="327660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15000" y="2285999"/>
              <a:ext cx="3429000" cy="0"/>
            </a:xfrm>
            <a:custGeom>
              <a:avLst/>
              <a:gdLst/>
              <a:ahLst/>
              <a:cxnLst/>
              <a:rect l="l" t="t" r="r" b="b"/>
              <a:pathLst>
                <a:path w="3429000">
                  <a:moveTo>
                    <a:pt x="3429000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15762" y="2362961"/>
              <a:ext cx="0" cy="1524000"/>
            </a:xfrm>
            <a:custGeom>
              <a:avLst/>
              <a:gdLst/>
              <a:ahLst/>
              <a:cxnLst/>
              <a:rect l="l" t="t" r="r" b="b"/>
              <a:pathLst>
                <a:path h="1524000">
                  <a:moveTo>
                    <a:pt x="0" y="0"/>
                  </a:moveTo>
                  <a:lnTo>
                    <a:pt x="0" y="152400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15762" y="3886961"/>
              <a:ext cx="3429000" cy="0"/>
            </a:xfrm>
            <a:custGeom>
              <a:avLst/>
              <a:gdLst/>
              <a:ahLst/>
              <a:cxnLst/>
              <a:rect l="l" t="t" r="r" b="b"/>
              <a:pathLst>
                <a:path w="3429000">
                  <a:moveTo>
                    <a:pt x="0" y="0"/>
                  </a:moveTo>
                  <a:lnTo>
                    <a:pt x="3428999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15000" y="3886200"/>
              <a:ext cx="3429000" cy="1219200"/>
            </a:xfrm>
            <a:custGeom>
              <a:avLst/>
              <a:gdLst/>
              <a:ahLst/>
              <a:cxnLst/>
              <a:rect l="l" t="t" r="r" b="b"/>
              <a:pathLst>
                <a:path w="3429000" h="1219200">
                  <a:moveTo>
                    <a:pt x="1714500" y="0"/>
                  </a:moveTo>
                  <a:lnTo>
                    <a:pt x="857250" y="203200"/>
                  </a:lnTo>
                  <a:lnTo>
                    <a:pt x="1285875" y="203200"/>
                  </a:lnTo>
                  <a:lnTo>
                    <a:pt x="1285875" y="406400"/>
                  </a:lnTo>
                  <a:lnTo>
                    <a:pt x="0" y="406400"/>
                  </a:lnTo>
                  <a:lnTo>
                    <a:pt x="0" y="1219200"/>
                  </a:lnTo>
                  <a:lnTo>
                    <a:pt x="3429000" y="1219200"/>
                  </a:lnTo>
                  <a:lnTo>
                    <a:pt x="3429000" y="406400"/>
                  </a:lnTo>
                  <a:lnTo>
                    <a:pt x="2143125" y="406400"/>
                  </a:lnTo>
                  <a:lnTo>
                    <a:pt x="2143125" y="203200"/>
                  </a:lnTo>
                  <a:lnTo>
                    <a:pt x="2571750" y="2032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15000" y="3886200"/>
              <a:ext cx="3429000" cy="1219200"/>
            </a:xfrm>
            <a:custGeom>
              <a:avLst/>
              <a:gdLst/>
              <a:ahLst/>
              <a:cxnLst/>
              <a:rect l="l" t="t" r="r" b="b"/>
              <a:pathLst>
                <a:path w="3429000" h="1219200">
                  <a:moveTo>
                    <a:pt x="0" y="406400"/>
                  </a:moveTo>
                  <a:lnTo>
                    <a:pt x="1285875" y="406400"/>
                  </a:lnTo>
                  <a:lnTo>
                    <a:pt x="1285875" y="203200"/>
                  </a:lnTo>
                  <a:lnTo>
                    <a:pt x="857250" y="203200"/>
                  </a:lnTo>
                  <a:lnTo>
                    <a:pt x="1714500" y="0"/>
                  </a:lnTo>
                  <a:lnTo>
                    <a:pt x="2571750" y="203200"/>
                  </a:lnTo>
                  <a:lnTo>
                    <a:pt x="2143125" y="203200"/>
                  </a:lnTo>
                  <a:lnTo>
                    <a:pt x="2143125" y="406400"/>
                  </a:lnTo>
                  <a:lnTo>
                    <a:pt x="3429000" y="406400"/>
                  </a:lnTo>
                  <a:lnTo>
                    <a:pt x="3429000" y="1219200"/>
                  </a:lnTo>
                  <a:lnTo>
                    <a:pt x="0" y="1219200"/>
                  </a:lnTo>
                  <a:lnTo>
                    <a:pt x="0" y="4064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70065" y="4544059"/>
            <a:ext cx="2118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2257044"/>
            <a:ext cx="5668010" cy="2929255"/>
            <a:chOff x="0" y="2257044"/>
            <a:chExt cx="5668010" cy="2929255"/>
          </a:xfrm>
        </p:grpSpPr>
        <p:sp>
          <p:nvSpPr>
            <p:cNvPr id="28" name="object 28"/>
            <p:cNvSpPr/>
            <p:nvPr/>
          </p:nvSpPr>
          <p:spPr>
            <a:xfrm>
              <a:off x="1219200" y="2286000"/>
              <a:ext cx="4419600" cy="1600200"/>
            </a:xfrm>
            <a:custGeom>
              <a:avLst/>
              <a:gdLst/>
              <a:ahLst/>
              <a:cxnLst/>
              <a:rect l="l" t="t" r="r" b="b"/>
              <a:pathLst>
                <a:path w="4419600" h="1600200">
                  <a:moveTo>
                    <a:pt x="4419600" y="0"/>
                  </a:moveTo>
                  <a:lnTo>
                    <a:pt x="0" y="0"/>
                  </a:lnTo>
                </a:path>
                <a:path w="4419600" h="1600200">
                  <a:moveTo>
                    <a:pt x="4419600" y="0"/>
                  </a:moveTo>
                  <a:lnTo>
                    <a:pt x="4419600" y="1600200"/>
                  </a:lnTo>
                </a:path>
              </a:pathLst>
            </a:custGeom>
            <a:ln w="57912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3886200"/>
              <a:ext cx="5638800" cy="0"/>
            </a:xfrm>
            <a:custGeom>
              <a:avLst/>
              <a:gdLst/>
              <a:ahLst/>
              <a:cxnLst/>
              <a:rect l="l" t="t" r="r" b="b"/>
              <a:pathLst>
                <a:path w="5638800">
                  <a:moveTo>
                    <a:pt x="5638800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799" y="3886200"/>
              <a:ext cx="3810000" cy="1295400"/>
            </a:xfrm>
            <a:custGeom>
              <a:avLst/>
              <a:gdLst/>
              <a:ahLst/>
              <a:cxnLst/>
              <a:rect l="l" t="t" r="r" b="b"/>
              <a:pathLst>
                <a:path w="3810000" h="1295400">
                  <a:moveTo>
                    <a:pt x="1905000" y="0"/>
                  </a:moveTo>
                  <a:lnTo>
                    <a:pt x="952500" y="215900"/>
                  </a:lnTo>
                  <a:lnTo>
                    <a:pt x="1428750" y="215900"/>
                  </a:lnTo>
                  <a:lnTo>
                    <a:pt x="1428750" y="431800"/>
                  </a:lnTo>
                  <a:lnTo>
                    <a:pt x="0" y="431800"/>
                  </a:lnTo>
                  <a:lnTo>
                    <a:pt x="0" y="1295400"/>
                  </a:lnTo>
                  <a:lnTo>
                    <a:pt x="3810000" y="1295400"/>
                  </a:lnTo>
                  <a:lnTo>
                    <a:pt x="3810000" y="431800"/>
                  </a:lnTo>
                  <a:lnTo>
                    <a:pt x="2381250" y="431800"/>
                  </a:lnTo>
                  <a:lnTo>
                    <a:pt x="2381250" y="215900"/>
                  </a:lnTo>
                  <a:lnTo>
                    <a:pt x="2857500" y="215900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4799" y="3886200"/>
              <a:ext cx="3810000" cy="1295400"/>
            </a:xfrm>
            <a:custGeom>
              <a:avLst/>
              <a:gdLst/>
              <a:ahLst/>
              <a:cxnLst/>
              <a:rect l="l" t="t" r="r" b="b"/>
              <a:pathLst>
                <a:path w="3810000" h="1295400">
                  <a:moveTo>
                    <a:pt x="0" y="431800"/>
                  </a:moveTo>
                  <a:lnTo>
                    <a:pt x="1428750" y="431800"/>
                  </a:lnTo>
                  <a:lnTo>
                    <a:pt x="1428750" y="215900"/>
                  </a:lnTo>
                  <a:lnTo>
                    <a:pt x="952500" y="215900"/>
                  </a:lnTo>
                  <a:lnTo>
                    <a:pt x="1905000" y="0"/>
                  </a:lnTo>
                  <a:lnTo>
                    <a:pt x="2857500" y="215900"/>
                  </a:lnTo>
                  <a:lnTo>
                    <a:pt x="2381250" y="215900"/>
                  </a:lnTo>
                  <a:lnTo>
                    <a:pt x="2381250" y="431800"/>
                  </a:lnTo>
                  <a:lnTo>
                    <a:pt x="3810000" y="431800"/>
                  </a:lnTo>
                  <a:lnTo>
                    <a:pt x="3810000" y="1295400"/>
                  </a:lnTo>
                  <a:lnTo>
                    <a:pt x="0" y="1295400"/>
                  </a:lnTo>
                  <a:lnTo>
                    <a:pt x="0" y="431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29106" y="4585842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left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decimal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174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2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050" y="322834"/>
            <a:ext cx="346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Decimal</a:t>
            </a:r>
            <a:r>
              <a:rPr sz="3600" spc="-60" dirty="0"/>
              <a:t> </a:t>
            </a:r>
            <a:r>
              <a:rPr sz="3600" dirty="0"/>
              <a:t>numbers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83540" y="1223517"/>
            <a:ext cx="8511540" cy="2296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Example: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725.194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represented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expansion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form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follows: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7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 </a:t>
            </a:r>
            <a:r>
              <a:rPr sz="2400" b="1" dirty="0">
                <a:solidFill>
                  <a:srgbClr val="800080"/>
                </a:solidFill>
                <a:latin typeface="Times New Roman"/>
                <a:cs typeface="Times New Roman"/>
              </a:rPr>
              <a:t>10^2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800080"/>
                </a:solidFill>
                <a:latin typeface="Times New Roman"/>
                <a:cs typeface="Times New Roman"/>
              </a:rPr>
              <a:t>10^1</a:t>
            </a:r>
            <a:r>
              <a:rPr sz="2400" b="1" spc="10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5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 </a:t>
            </a:r>
            <a:r>
              <a:rPr sz="2400" b="1" dirty="0">
                <a:solidFill>
                  <a:srgbClr val="800080"/>
                </a:solidFill>
                <a:latin typeface="Times New Roman"/>
                <a:cs typeface="Times New Roman"/>
              </a:rPr>
              <a:t>10^0</a:t>
            </a:r>
            <a:r>
              <a:rPr sz="2400" b="1" spc="10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800080"/>
                </a:solidFill>
                <a:latin typeface="Times New Roman"/>
                <a:cs typeface="Times New Roman"/>
              </a:rPr>
              <a:t>10^-1</a:t>
            </a:r>
            <a:r>
              <a:rPr sz="2400" b="1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 </a:t>
            </a:r>
            <a:r>
              <a:rPr sz="2400" b="1" dirty="0">
                <a:latin typeface="Times New Roman"/>
                <a:cs typeface="Times New Roman"/>
              </a:rPr>
              <a:t>9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 </a:t>
            </a:r>
            <a:r>
              <a:rPr sz="2400" b="1" spc="-5" dirty="0">
                <a:solidFill>
                  <a:srgbClr val="800080"/>
                </a:solidFill>
                <a:latin typeface="Times New Roman"/>
                <a:cs typeface="Times New Roman"/>
              </a:rPr>
              <a:t>10^-2</a:t>
            </a:r>
            <a:r>
              <a:rPr sz="2400" b="1" dirty="0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4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* </a:t>
            </a:r>
            <a:r>
              <a:rPr sz="2400" b="1" spc="-5" dirty="0">
                <a:solidFill>
                  <a:srgbClr val="800080"/>
                </a:solidFill>
                <a:latin typeface="Times New Roman"/>
                <a:cs typeface="Times New Roman"/>
              </a:rPr>
              <a:t>10^-3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5"/>
              </a:spcBef>
            </a:pP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7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*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100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 *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10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5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*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 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*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0.1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+ 9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*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0.01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4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* 0.001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5"/>
              </a:spcBef>
            </a:pP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700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20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5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0.1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0.09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0.004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25"/>
              </a:spcBef>
            </a:pP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725.194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849" y="6314947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FFFF"/>
                </a:solidFill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6842" y="399034"/>
            <a:ext cx="3289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Binary</a:t>
            </a:r>
            <a:r>
              <a:rPr sz="3600" spc="-35" dirty="0"/>
              <a:t> </a:t>
            </a:r>
            <a:r>
              <a:rPr sz="3600" spc="-5" dirty="0"/>
              <a:t>Numbers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7940" y="1134552"/>
            <a:ext cx="8862060" cy="4525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 marR="55880" indent="-274320" algn="just">
              <a:lnSpc>
                <a:spcPct val="110000"/>
              </a:lnSpc>
              <a:spcBef>
                <a:spcPts val="95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337820" algn="l"/>
              </a:tabLst>
            </a:pPr>
            <a:r>
              <a:rPr sz="2600" dirty="0">
                <a:latin typeface="Times New Roman"/>
                <a:cs typeface="Times New Roman"/>
              </a:rPr>
              <a:t>Most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modern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computer</a:t>
            </a:r>
            <a:r>
              <a:rPr sz="2600" dirty="0">
                <a:latin typeface="Times New Roman"/>
                <a:cs typeface="Times New Roman"/>
              </a:rPr>
              <a:t> system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using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binary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logic.</a:t>
            </a:r>
            <a:r>
              <a:rPr sz="2600" dirty="0">
                <a:latin typeface="Times New Roman"/>
                <a:cs typeface="Times New Roman"/>
              </a:rPr>
              <a:t> The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computer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represents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values(0,1)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using</a:t>
            </a:r>
            <a:r>
              <a:rPr sz="2600" dirty="0">
                <a:latin typeface="Times New Roman"/>
                <a:cs typeface="Times New Roman"/>
              </a:rPr>
              <a:t> two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voltage</a:t>
            </a:r>
            <a:r>
              <a:rPr sz="2600" dirty="0">
                <a:latin typeface="Times New Roman"/>
                <a:cs typeface="Times New Roman"/>
              </a:rPr>
              <a:t> levels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(usually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0V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logic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either</a:t>
            </a:r>
            <a:r>
              <a:rPr sz="2600" dirty="0">
                <a:latin typeface="Times New Roman"/>
                <a:cs typeface="Times New Roman"/>
              </a:rPr>
              <a:t> +3.3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+5V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logic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1).</a:t>
            </a:r>
            <a:endParaRPr sz="2600">
              <a:latin typeface="Times New Roman"/>
              <a:cs typeface="Times New Roman"/>
            </a:endParaRPr>
          </a:p>
          <a:p>
            <a:pPr marL="337820" marR="55880" indent="-274320" algn="just">
              <a:lnSpc>
                <a:spcPct val="11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337820" algn="l"/>
              </a:tabLst>
            </a:pPr>
            <a:r>
              <a:rPr sz="2600" dirty="0">
                <a:latin typeface="Times New Roman"/>
                <a:cs typeface="Times New Roman"/>
              </a:rPr>
              <a:t>The Binary Number System uses base 2 </a:t>
            </a:r>
            <a:r>
              <a:rPr sz="2600" spc="-5" dirty="0">
                <a:latin typeface="Times New Roman"/>
                <a:cs typeface="Times New Roman"/>
              </a:rPr>
              <a:t>includes </a:t>
            </a:r>
            <a:r>
              <a:rPr sz="2600" dirty="0">
                <a:latin typeface="Times New Roman"/>
                <a:cs typeface="Times New Roman"/>
              </a:rPr>
              <a:t>only the digits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.</a:t>
            </a:r>
            <a:r>
              <a:rPr sz="2600" spc="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position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binary</a:t>
            </a:r>
            <a:r>
              <a:rPr sz="2600" spc="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indicates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its </a:t>
            </a:r>
            <a:r>
              <a:rPr sz="2600" dirty="0">
                <a:latin typeface="Times New Roman"/>
                <a:cs typeface="Times New Roman"/>
              </a:rPr>
              <a:t>weight, or </a:t>
            </a:r>
            <a:r>
              <a:rPr sz="2600" spc="-5" dirty="0">
                <a:latin typeface="Times New Roman"/>
                <a:cs typeface="Times New Roman"/>
              </a:rPr>
              <a:t>value </a:t>
            </a:r>
            <a:r>
              <a:rPr sz="2600" dirty="0">
                <a:latin typeface="Times New Roman"/>
                <a:cs typeface="Times New Roman"/>
              </a:rPr>
              <a:t>within the </a:t>
            </a:r>
            <a:r>
              <a:rPr sz="2600" spc="-20" dirty="0">
                <a:latin typeface="Times New Roman"/>
                <a:cs typeface="Times New Roman"/>
              </a:rPr>
              <a:t>number, </a:t>
            </a:r>
            <a:r>
              <a:rPr sz="2600" dirty="0">
                <a:latin typeface="Times New Roman"/>
                <a:cs typeface="Times New Roman"/>
              </a:rPr>
              <a:t>just </a:t>
            </a:r>
            <a:r>
              <a:rPr sz="2600" spc="-5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the position of a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decimal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digit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determines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digit.</a:t>
            </a:r>
            <a:endParaRPr sz="2600">
              <a:latin typeface="Times New Roman"/>
              <a:cs typeface="Times New Roman"/>
            </a:endParaRPr>
          </a:p>
          <a:p>
            <a:pPr marL="337820" marR="55880" indent="-274320" algn="just">
              <a:lnSpc>
                <a:spcPct val="110100"/>
              </a:lnSpc>
              <a:spcBef>
                <a:spcPts val="595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337820" algn="l"/>
              </a:tabLst>
            </a:pPr>
            <a:r>
              <a:rPr sz="2600" spc="-30" dirty="0">
                <a:latin typeface="Times New Roman"/>
                <a:cs typeface="Times New Roman"/>
              </a:rPr>
              <a:t>With </a:t>
            </a:r>
            <a:r>
              <a:rPr sz="2600" dirty="0">
                <a:latin typeface="Times New Roman"/>
                <a:cs typeface="Times New Roman"/>
              </a:rPr>
              <a:t>4 </a:t>
            </a:r>
            <a:r>
              <a:rPr sz="2600" spc="-5" dirty="0">
                <a:latin typeface="Times New Roman"/>
                <a:cs typeface="Times New Roman"/>
              </a:rPr>
              <a:t>digits </a:t>
            </a:r>
            <a:r>
              <a:rPr sz="2600" dirty="0">
                <a:latin typeface="Times New Roman"/>
                <a:cs typeface="Times New Roman"/>
              </a:rPr>
              <a:t>position we </a:t>
            </a:r>
            <a:r>
              <a:rPr sz="2600" spc="-10" dirty="0">
                <a:latin typeface="Times New Roman"/>
                <a:cs typeface="Times New Roman"/>
              </a:rPr>
              <a:t>can </a:t>
            </a:r>
            <a:r>
              <a:rPr sz="2600" spc="-5" dirty="0">
                <a:latin typeface="Times New Roman"/>
                <a:cs typeface="Times New Roman"/>
              </a:rPr>
              <a:t>count </a:t>
            </a:r>
            <a:r>
              <a:rPr sz="2600" dirty="0">
                <a:latin typeface="Times New Roman"/>
                <a:cs typeface="Times New Roman"/>
              </a:rPr>
              <a:t>from zero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15. </a:t>
            </a:r>
            <a:r>
              <a:rPr sz="2600" spc="-5" dirty="0">
                <a:latin typeface="Times New Roman"/>
                <a:cs typeface="Times New Roman"/>
              </a:rPr>
              <a:t>In general, </a:t>
            </a:r>
            <a:r>
              <a:rPr sz="2600" dirty="0">
                <a:latin typeface="Times New Roman"/>
                <a:cs typeface="Times New Roman"/>
              </a:rPr>
              <a:t> with 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bits we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can </a:t>
            </a:r>
            <a:r>
              <a:rPr sz="2600" dirty="0">
                <a:latin typeface="Times New Roman"/>
                <a:cs typeface="Times New Roman"/>
              </a:rPr>
              <a:t>count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up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equal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2ⁿ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-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1.</a:t>
            </a:r>
            <a:endParaRPr sz="2600">
              <a:latin typeface="Times New Roman"/>
              <a:cs typeface="Times New Roman"/>
            </a:endParaRPr>
          </a:p>
          <a:p>
            <a:pPr marL="337820" indent="-274320" algn="just">
              <a:lnSpc>
                <a:spcPct val="100000"/>
              </a:lnSpc>
              <a:spcBef>
                <a:spcPts val="219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337820" algn="l"/>
              </a:tabLst>
            </a:pPr>
            <a:r>
              <a:rPr sz="2600" spc="-10" dirty="0">
                <a:latin typeface="Times New Roman"/>
                <a:cs typeface="Times New Roman"/>
              </a:rPr>
              <a:t>Largest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decimal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600" spc="95" dirty="0">
                <a:latin typeface="Cambria Math"/>
                <a:cs typeface="Cambria Math"/>
              </a:rPr>
              <a:t>2</a:t>
            </a:r>
            <a:r>
              <a:rPr sz="2850" spc="142" baseline="27777" dirty="0">
                <a:latin typeface="Cambria Math"/>
                <a:cs typeface="Cambria Math"/>
              </a:rPr>
              <a:t>𝑛</a:t>
            </a:r>
            <a:r>
              <a:rPr sz="2600" spc="95" dirty="0">
                <a:latin typeface="Times New Roman"/>
                <a:cs typeface="Times New Roman"/>
              </a:rPr>
              <a:t>-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174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2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329" y="249682"/>
            <a:ext cx="355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Binary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Numbers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981202"/>
            <a:ext cx="7617459" cy="186943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87020" marR="5080" indent="-274955" algn="just">
              <a:lnSpc>
                <a:spcPct val="90000"/>
              </a:lnSpc>
              <a:spcBef>
                <a:spcPts val="359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287655" algn="l"/>
              </a:tabLst>
            </a:pPr>
            <a:r>
              <a:rPr sz="2200" spc="-5" dirty="0">
                <a:latin typeface="Times New Roman"/>
                <a:cs typeface="Times New Roman"/>
              </a:rPr>
              <a:t>A binary number is a weighted </a:t>
            </a:r>
            <a:r>
              <a:rPr sz="2200" spc="-20" dirty="0">
                <a:latin typeface="Times New Roman"/>
                <a:cs typeface="Times New Roman"/>
              </a:rPr>
              <a:t>number. </a:t>
            </a:r>
            <a:r>
              <a:rPr sz="2200" spc="-5" dirty="0">
                <a:latin typeface="Times New Roman"/>
                <a:cs typeface="Times New Roman"/>
              </a:rPr>
              <a:t>The right-most bit is the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least significant bit (LSB) in a binary whole number and has a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weight of 2º =1. The weights increases </a:t>
            </a:r>
            <a:r>
              <a:rPr sz="2200" dirty="0">
                <a:latin typeface="Times New Roman"/>
                <a:cs typeface="Times New Roman"/>
              </a:rPr>
              <a:t>from right </a:t>
            </a:r>
            <a:r>
              <a:rPr sz="2200" spc="-5" dirty="0">
                <a:latin typeface="Times New Roman"/>
                <a:cs typeface="Times New Roman"/>
              </a:rPr>
              <a:t>to left by a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power</a:t>
            </a:r>
            <a:r>
              <a:rPr sz="2200" dirty="0">
                <a:latin typeface="Times New Roman"/>
                <a:cs typeface="Times New Roman"/>
              </a:rPr>
              <a:t> 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two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each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bit.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left-most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bit</a:t>
            </a:r>
            <a:r>
              <a:rPr sz="2200" dirty="0">
                <a:latin typeface="Times New Roman"/>
                <a:cs typeface="Times New Roman"/>
              </a:rPr>
              <a:t> is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most </a:t>
            </a:r>
            <a:r>
              <a:rPr sz="2200" spc="-5" dirty="0">
                <a:latin typeface="Times New Roman"/>
                <a:cs typeface="Times New Roman"/>
              </a:rPr>
              <a:t> significant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(MSB);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weight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depends</a:t>
            </a:r>
            <a:r>
              <a:rPr sz="2200" dirty="0">
                <a:latin typeface="Times New Roman"/>
                <a:cs typeface="Times New Roman"/>
              </a:rPr>
              <a:t> on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size</a:t>
            </a:r>
            <a:r>
              <a:rPr sz="2200" dirty="0">
                <a:latin typeface="Times New Roman"/>
                <a:cs typeface="Times New Roman"/>
              </a:rPr>
              <a:t> of</a:t>
            </a:r>
            <a:r>
              <a:rPr sz="2200" spc="5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binary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number.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4287" y="3628961"/>
            <a:ext cx="9172575" cy="1693545"/>
            <a:chOff x="-14287" y="3628961"/>
            <a:chExt cx="9172575" cy="1693545"/>
          </a:xfrm>
        </p:grpSpPr>
        <p:sp>
          <p:nvSpPr>
            <p:cNvPr id="5" name="object 5"/>
            <p:cNvSpPr/>
            <p:nvPr/>
          </p:nvSpPr>
          <p:spPr>
            <a:xfrm>
              <a:off x="1143000" y="3643248"/>
              <a:ext cx="4572000" cy="1664970"/>
            </a:xfrm>
            <a:custGeom>
              <a:avLst/>
              <a:gdLst/>
              <a:ahLst/>
              <a:cxnLst/>
              <a:rect l="l" t="t" r="r" b="b"/>
              <a:pathLst>
                <a:path w="4572000" h="1664970">
                  <a:moveTo>
                    <a:pt x="0" y="0"/>
                  </a:moveTo>
                  <a:lnTo>
                    <a:pt x="0" y="1664462"/>
                  </a:lnTo>
                </a:path>
                <a:path w="4572000" h="1664970">
                  <a:moveTo>
                    <a:pt x="1143000" y="0"/>
                  </a:moveTo>
                  <a:lnTo>
                    <a:pt x="1143000" y="1664462"/>
                  </a:lnTo>
                </a:path>
                <a:path w="4572000" h="1664970">
                  <a:moveTo>
                    <a:pt x="2286000" y="0"/>
                  </a:moveTo>
                  <a:lnTo>
                    <a:pt x="2286000" y="1664462"/>
                  </a:lnTo>
                </a:path>
                <a:path w="4572000" h="1664970">
                  <a:moveTo>
                    <a:pt x="3429000" y="0"/>
                  </a:moveTo>
                  <a:lnTo>
                    <a:pt x="3429000" y="1664462"/>
                  </a:lnTo>
                </a:path>
                <a:path w="4572000" h="1664970">
                  <a:moveTo>
                    <a:pt x="4572000" y="0"/>
                  </a:moveTo>
                  <a:lnTo>
                    <a:pt x="4572000" y="16644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641849"/>
              <a:ext cx="6677025" cy="12700"/>
            </a:xfrm>
            <a:custGeom>
              <a:avLst/>
              <a:gdLst/>
              <a:ahLst/>
              <a:cxnLst/>
              <a:rect l="l" t="t" r="r" b="b"/>
              <a:pathLst>
                <a:path w="6677025" h="12700">
                  <a:moveTo>
                    <a:pt x="0" y="12700"/>
                  </a:moveTo>
                  <a:lnTo>
                    <a:pt x="6676644" y="12700"/>
                  </a:lnTo>
                  <a:lnTo>
                    <a:pt x="667664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643248"/>
              <a:ext cx="0" cy="1664970"/>
            </a:xfrm>
            <a:custGeom>
              <a:avLst/>
              <a:gdLst/>
              <a:ahLst/>
              <a:cxnLst/>
              <a:rect l="l" t="t" r="r" b="b"/>
              <a:pathLst>
                <a:path h="1664970">
                  <a:moveTo>
                    <a:pt x="0" y="0"/>
                  </a:moveTo>
                  <a:lnTo>
                    <a:pt x="0" y="1664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8000" y="3643248"/>
              <a:ext cx="1143000" cy="1664970"/>
            </a:xfrm>
            <a:custGeom>
              <a:avLst/>
              <a:gdLst/>
              <a:ahLst/>
              <a:cxnLst/>
              <a:rect l="l" t="t" r="r" b="b"/>
              <a:pathLst>
                <a:path w="1143000" h="1664970">
                  <a:moveTo>
                    <a:pt x="0" y="0"/>
                  </a:moveTo>
                  <a:lnTo>
                    <a:pt x="0" y="1664462"/>
                  </a:lnTo>
                </a:path>
                <a:path w="1143000" h="1664970">
                  <a:moveTo>
                    <a:pt x="1143000" y="0"/>
                  </a:moveTo>
                  <a:lnTo>
                    <a:pt x="1143000" y="16644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4556" y="4641849"/>
              <a:ext cx="2409825" cy="12700"/>
            </a:xfrm>
            <a:custGeom>
              <a:avLst/>
              <a:gdLst/>
              <a:ahLst/>
              <a:cxnLst/>
              <a:rect l="l" t="t" r="r" b="b"/>
              <a:pathLst>
                <a:path w="2409825" h="12700">
                  <a:moveTo>
                    <a:pt x="0" y="12700"/>
                  </a:moveTo>
                  <a:lnTo>
                    <a:pt x="2409444" y="12700"/>
                  </a:lnTo>
                  <a:lnTo>
                    <a:pt x="240944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643312"/>
              <a:ext cx="9144000" cy="1664970"/>
            </a:xfrm>
            <a:custGeom>
              <a:avLst/>
              <a:gdLst/>
              <a:ahLst/>
              <a:cxnLst/>
              <a:rect l="l" t="t" r="r" b="b"/>
              <a:pathLst>
                <a:path w="9144000" h="1664970">
                  <a:moveTo>
                    <a:pt x="9144000" y="1635887"/>
                  </a:moveTo>
                  <a:lnTo>
                    <a:pt x="0" y="1635887"/>
                  </a:lnTo>
                  <a:lnTo>
                    <a:pt x="0" y="1664462"/>
                  </a:lnTo>
                  <a:lnTo>
                    <a:pt x="9144000" y="1664462"/>
                  </a:lnTo>
                  <a:lnTo>
                    <a:pt x="9144000" y="1635887"/>
                  </a:lnTo>
                  <a:close/>
                </a:path>
                <a:path w="9144000" h="1664970">
                  <a:moveTo>
                    <a:pt x="914400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9144000" y="285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8009" y="3682365"/>
            <a:ext cx="74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2</a:t>
            </a:r>
            <a:r>
              <a:rPr sz="2800" b="1" spc="-10" dirty="0">
                <a:latin typeface="Arial"/>
                <a:cs typeface="Arial"/>
              </a:rPr>
              <a:t>^</a:t>
            </a:r>
            <a:r>
              <a:rPr sz="2800" b="1" spc="-5" dirty="0">
                <a:latin typeface="Arial"/>
                <a:cs typeface="Arial"/>
              </a:rPr>
              <a:t>-1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1264" y="3682365"/>
            <a:ext cx="74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2</a:t>
            </a:r>
            <a:r>
              <a:rPr sz="2800" b="1" spc="-10" dirty="0">
                <a:latin typeface="Arial"/>
                <a:cs typeface="Arial"/>
              </a:rPr>
              <a:t>^</a:t>
            </a:r>
            <a:r>
              <a:rPr sz="2800" b="1" spc="-5" dirty="0">
                <a:latin typeface="Arial"/>
                <a:cs typeface="Arial"/>
              </a:rPr>
              <a:t>-2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4672660"/>
            <a:ext cx="421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32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2868294"/>
            <a:ext cx="6343650" cy="2256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8225" indent="-340360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1038225" algn="l"/>
                <a:tab pos="103886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weighted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each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position are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55700" algn="l"/>
                <a:tab pos="2298700" algn="l"/>
                <a:tab pos="3441700" algn="l"/>
                <a:tab pos="4585335" algn="l"/>
                <a:tab pos="5728335" algn="l"/>
              </a:tabLst>
            </a:pPr>
            <a:r>
              <a:rPr sz="2800" b="1" spc="-5" dirty="0">
                <a:latin typeface="Arial"/>
                <a:cs typeface="Arial"/>
              </a:rPr>
              <a:t>2^5	2^4	2^3	2^2	2^1	2^0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Arial"/>
              <a:cs typeface="Arial"/>
            </a:endParaRPr>
          </a:p>
          <a:p>
            <a:pPr marL="738505" algn="ctr">
              <a:lnSpc>
                <a:spcPct val="100000"/>
              </a:lnSpc>
              <a:tabLst>
                <a:tab pos="1881505" algn="l"/>
                <a:tab pos="3024505" algn="l"/>
                <a:tab pos="4168140" algn="l"/>
                <a:tab pos="5311140" algn="l"/>
              </a:tabLst>
            </a:pPr>
            <a:r>
              <a:rPr sz="2800" b="1" spc="-5" dirty="0">
                <a:latin typeface="Arial"/>
                <a:cs typeface="Arial"/>
              </a:rPr>
              <a:t>16	8	4	2	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8009" y="4672660"/>
            <a:ext cx="1861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55700" algn="l"/>
              </a:tabLst>
            </a:pPr>
            <a:r>
              <a:rPr sz="2800" b="1" spc="-5" dirty="0">
                <a:latin typeface="Arial"/>
                <a:cs typeface="Arial"/>
              </a:rPr>
              <a:t>0.5	0.</a:t>
            </a:r>
            <a:r>
              <a:rPr sz="2800" b="1" dirty="0">
                <a:latin typeface="Arial"/>
                <a:cs typeface="Arial"/>
              </a:rPr>
              <a:t>2</a:t>
            </a:r>
            <a:r>
              <a:rPr sz="2800" b="1" spc="-5" dirty="0"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05637" y="2814637"/>
            <a:ext cx="1152525" cy="923925"/>
            <a:chOff x="7005637" y="2814637"/>
            <a:chExt cx="1152525" cy="923925"/>
          </a:xfrm>
        </p:grpSpPr>
        <p:sp>
          <p:nvSpPr>
            <p:cNvPr id="17" name="object 17"/>
            <p:cNvSpPr/>
            <p:nvPr/>
          </p:nvSpPr>
          <p:spPr>
            <a:xfrm>
              <a:off x="7010400" y="2819400"/>
              <a:ext cx="1143000" cy="914400"/>
            </a:xfrm>
            <a:custGeom>
              <a:avLst/>
              <a:gdLst/>
              <a:ahLst/>
              <a:cxnLst/>
              <a:rect l="l" t="t" r="r" b="b"/>
              <a:pathLst>
                <a:path w="1143000" h="914400">
                  <a:moveTo>
                    <a:pt x="476250" y="533400"/>
                  </a:moveTo>
                  <a:lnTo>
                    <a:pt x="190500" y="533400"/>
                  </a:lnTo>
                  <a:lnTo>
                    <a:pt x="38100" y="914400"/>
                  </a:lnTo>
                  <a:lnTo>
                    <a:pt x="476250" y="533400"/>
                  </a:lnTo>
                  <a:close/>
                </a:path>
                <a:path w="1143000" h="914400">
                  <a:moveTo>
                    <a:pt x="10541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6979" y="479125"/>
                  </a:lnTo>
                  <a:lnTo>
                    <a:pt x="26019" y="507380"/>
                  </a:lnTo>
                  <a:lnTo>
                    <a:pt x="54274" y="526420"/>
                  </a:lnTo>
                  <a:lnTo>
                    <a:pt x="88900" y="533400"/>
                  </a:lnTo>
                  <a:lnTo>
                    <a:pt x="1054100" y="533400"/>
                  </a:lnTo>
                  <a:lnTo>
                    <a:pt x="1088725" y="526420"/>
                  </a:lnTo>
                  <a:lnTo>
                    <a:pt x="1116980" y="507380"/>
                  </a:lnTo>
                  <a:lnTo>
                    <a:pt x="1136020" y="479125"/>
                  </a:lnTo>
                  <a:lnTo>
                    <a:pt x="1143000" y="444500"/>
                  </a:lnTo>
                  <a:lnTo>
                    <a:pt x="1143000" y="88900"/>
                  </a:lnTo>
                  <a:lnTo>
                    <a:pt x="1136020" y="54274"/>
                  </a:lnTo>
                  <a:lnTo>
                    <a:pt x="1116980" y="26019"/>
                  </a:lnTo>
                  <a:lnTo>
                    <a:pt x="1088725" y="6979"/>
                  </a:lnTo>
                  <a:lnTo>
                    <a:pt x="10541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10400" y="2819400"/>
              <a:ext cx="1143000" cy="914400"/>
            </a:xfrm>
            <a:custGeom>
              <a:avLst/>
              <a:gdLst/>
              <a:ahLst/>
              <a:cxnLst/>
              <a:rect l="l" t="t" r="r" b="b"/>
              <a:pathLst>
                <a:path w="1143000" h="914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90500" y="0"/>
                  </a:lnTo>
                  <a:lnTo>
                    <a:pt x="476250" y="0"/>
                  </a:lnTo>
                  <a:lnTo>
                    <a:pt x="1054100" y="0"/>
                  </a:lnTo>
                  <a:lnTo>
                    <a:pt x="1088725" y="6979"/>
                  </a:lnTo>
                  <a:lnTo>
                    <a:pt x="1116980" y="26019"/>
                  </a:lnTo>
                  <a:lnTo>
                    <a:pt x="1136020" y="54274"/>
                  </a:lnTo>
                  <a:lnTo>
                    <a:pt x="1143000" y="88900"/>
                  </a:lnTo>
                  <a:lnTo>
                    <a:pt x="1143000" y="311150"/>
                  </a:lnTo>
                  <a:lnTo>
                    <a:pt x="1143000" y="444500"/>
                  </a:lnTo>
                  <a:lnTo>
                    <a:pt x="1136020" y="479125"/>
                  </a:lnTo>
                  <a:lnTo>
                    <a:pt x="1116980" y="507380"/>
                  </a:lnTo>
                  <a:lnTo>
                    <a:pt x="1088725" y="526420"/>
                  </a:lnTo>
                  <a:lnTo>
                    <a:pt x="1054100" y="533400"/>
                  </a:lnTo>
                  <a:lnTo>
                    <a:pt x="476250" y="533400"/>
                  </a:lnTo>
                  <a:lnTo>
                    <a:pt x="38100" y="914400"/>
                  </a:lnTo>
                  <a:lnTo>
                    <a:pt x="1905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311150"/>
                  </a:lnTo>
                  <a:lnTo>
                    <a:pt x="0" y="88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45806" y="2863977"/>
            <a:ext cx="47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Base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15000" y="3628390"/>
            <a:ext cx="3458210" cy="2924810"/>
            <a:chOff x="5715000" y="3628390"/>
            <a:chExt cx="3458210" cy="2924810"/>
          </a:xfrm>
        </p:grpSpPr>
        <p:sp>
          <p:nvSpPr>
            <p:cNvPr id="21" name="object 21"/>
            <p:cNvSpPr/>
            <p:nvPr/>
          </p:nvSpPr>
          <p:spPr>
            <a:xfrm>
              <a:off x="6629400" y="3657600"/>
              <a:ext cx="2514600" cy="45720"/>
            </a:xfrm>
            <a:custGeom>
              <a:avLst/>
              <a:gdLst/>
              <a:ahLst/>
              <a:cxnLst/>
              <a:rect l="l" t="t" r="r" b="b"/>
              <a:pathLst>
                <a:path w="2514600" h="45720">
                  <a:moveTo>
                    <a:pt x="2514600" y="45719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15000" y="5334000"/>
              <a:ext cx="3429000" cy="1219200"/>
            </a:xfrm>
            <a:custGeom>
              <a:avLst/>
              <a:gdLst/>
              <a:ahLst/>
              <a:cxnLst/>
              <a:rect l="l" t="t" r="r" b="b"/>
              <a:pathLst>
                <a:path w="3429000" h="1219200">
                  <a:moveTo>
                    <a:pt x="1714500" y="0"/>
                  </a:moveTo>
                  <a:lnTo>
                    <a:pt x="857250" y="203200"/>
                  </a:lnTo>
                  <a:lnTo>
                    <a:pt x="1285875" y="203200"/>
                  </a:lnTo>
                  <a:lnTo>
                    <a:pt x="1285875" y="406400"/>
                  </a:lnTo>
                  <a:lnTo>
                    <a:pt x="0" y="406400"/>
                  </a:lnTo>
                  <a:lnTo>
                    <a:pt x="0" y="1219200"/>
                  </a:lnTo>
                  <a:lnTo>
                    <a:pt x="3429000" y="1219200"/>
                  </a:lnTo>
                  <a:lnTo>
                    <a:pt x="3429000" y="406400"/>
                  </a:lnTo>
                  <a:lnTo>
                    <a:pt x="2143125" y="406400"/>
                  </a:lnTo>
                  <a:lnTo>
                    <a:pt x="2143125" y="203200"/>
                  </a:lnTo>
                  <a:lnTo>
                    <a:pt x="2571750" y="2032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05702" y="5992164"/>
            <a:ext cx="184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radix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-29210" y="3597909"/>
            <a:ext cx="6764020" cy="3036570"/>
            <a:chOff x="-29210" y="3597909"/>
            <a:chExt cx="6764020" cy="3036570"/>
          </a:xfrm>
        </p:grpSpPr>
        <p:sp>
          <p:nvSpPr>
            <p:cNvPr id="25" name="object 25"/>
            <p:cNvSpPr/>
            <p:nvPr/>
          </p:nvSpPr>
          <p:spPr>
            <a:xfrm>
              <a:off x="0" y="3627119"/>
              <a:ext cx="6705600" cy="45720"/>
            </a:xfrm>
            <a:custGeom>
              <a:avLst/>
              <a:gdLst/>
              <a:ahLst/>
              <a:cxnLst/>
              <a:rect l="l" t="t" r="r" b="b"/>
              <a:pathLst>
                <a:path w="6705600" h="45720">
                  <a:moveTo>
                    <a:pt x="6705600" y="45719"/>
                  </a:moveTo>
                  <a:lnTo>
                    <a:pt x="0" y="0"/>
                  </a:lnTo>
                </a:path>
              </a:pathLst>
            </a:custGeom>
            <a:ln w="5791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05599" y="3657599"/>
              <a:ext cx="0" cy="1600200"/>
            </a:xfrm>
            <a:custGeom>
              <a:avLst/>
              <a:gdLst/>
              <a:ahLst/>
              <a:cxnLst/>
              <a:rect l="l" t="t" r="r" b="b"/>
              <a:pathLst>
                <a:path h="1600200">
                  <a:moveTo>
                    <a:pt x="0" y="0"/>
                  </a:moveTo>
                  <a:lnTo>
                    <a:pt x="0" y="1600200"/>
                  </a:lnTo>
                </a:path>
              </a:pathLst>
            </a:custGeom>
            <a:ln w="57912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5257799"/>
              <a:ext cx="6629400" cy="45720"/>
            </a:xfrm>
            <a:custGeom>
              <a:avLst/>
              <a:gdLst/>
              <a:ahLst/>
              <a:cxnLst/>
              <a:rect l="l" t="t" r="r" b="b"/>
              <a:pathLst>
                <a:path w="6629400" h="45720">
                  <a:moveTo>
                    <a:pt x="6629400" y="0"/>
                  </a:moveTo>
                  <a:lnTo>
                    <a:pt x="0" y="45719"/>
                  </a:lnTo>
                </a:path>
              </a:pathLst>
            </a:custGeom>
            <a:ln w="57911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800" y="5333999"/>
              <a:ext cx="3810000" cy="1295400"/>
            </a:xfrm>
            <a:custGeom>
              <a:avLst/>
              <a:gdLst/>
              <a:ahLst/>
              <a:cxnLst/>
              <a:rect l="l" t="t" r="r" b="b"/>
              <a:pathLst>
                <a:path w="3810000" h="1295400">
                  <a:moveTo>
                    <a:pt x="1905000" y="0"/>
                  </a:moveTo>
                  <a:lnTo>
                    <a:pt x="952500" y="215900"/>
                  </a:lnTo>
                  <a:lnTo>
                    <a:pt x="1428750" y="215900"/>
                  </a:lnTo>
                  <a:lnTo>
                    <a:pt x="1428750" y="431800"/>
                  </a:lnTo>
                  <a:lnTo>
                    <a:pt x="0" y="431800"/>
                  </a:lnTo>
                  <a:lnTo>
                    <a:pt x="0" y="1295400"/>
                  </a:lnTo>
                  <a:lnTo>
                    <a:pt x="3810000" y="1295400"/>
                  </a:lnTo>
                  <a:lnTo>
                    <a:pt x="3810000" y="431800"/>
                  </a:lnTo>
                  <a:lnTo>
                    <a:pt x="2381250" y="431800"/>
                  </a:lnTo>
                  <a:lnTo>
                    <a:pt x="2381250" y="215900"/>
                  </a:lnTo>
                  <a:lnTo>
                    <a:pt x="2857500" y="215900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6800" y="5333999"/>
              <a:ext cx="3810000" cy="1295400"/>
            </a:xfrm>
            <a:custGeom>
              <a:avLst/>
              <a:gdLst/>
              <a:ahLst/>
              <a:cxnLst/>
              <a:rect l="l" t="t" r="r" b="b"/>
              <a:pathLst>
                <a:path w="3810000" h="1295400">
                  <a:moveTo>
                    <a:pt x="0" y="431800"/>
                  </a:moveTo>
                  <a:lnTo>
                    <a:pt x="1428750" y="431800"/>
                  </a:lnTo>
                  <a:lnTo>
                    <a:pt x="1428750" y="215900"/>
                  </a:lnTo>
                  <a:lnTo>
                    <a:pt x="952500" y="215900"/>
                  </a:lnTo>
                  <a:lnTo>
                    <a:pt x="1905000" y="0"/>
                  </a:lnTo>
                  <a:lnTo>
                    <a:pt x="2857500" y="215900"/>
                  </a:lnTo>
                  <a:lnTo>
                    <a:pt x="2381250" y="215900"/>
                  </a:lnTo>
                  <a:lnTo>
                    <a:pt x="2381250" y="431800"/>
                  </a:lnTo>
                  <a:lnTo>
                    <a:pt x="3810000" y="431800"/>
                  </a:lnTo>
                  <a:lnTo>
                    <a:pt x="3810000" y="1295400"/>
                  </a:lnTo>
                  <a:lnTo>
                    <a:pt x="0" y="1295400"/>
                  </a:lnTo>
                  <a:lnTo>
                    <a:pt x="0" y="431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26717" y="6033922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left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radix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6304" y="3639311"/>
            <a:ext cx="9027160" cy="3028315"/>
            <a:chOff x="146304" y="3639311"/>
            <a:chExt cx="9027160" cy="3028315"/>
          </a:xfrm>
        </p:grpSpPr>
        <p:sp>
          <p:nvSpPr>
            <p:cNvPr id="32" name="object 32"/>
            <p:cNvSpPr/>
            <p:nvPr/>
          </p:nvSpPr>
          <p:spPr>
            <a:xfrm>
              <a:off x="6629400" y="5257800"/>
              <a:ext cx="2514600" cy="45720"/>
            </a:xfrm>
            <a:custGeom>
              <a:avLst/>
              <a:gdLst/>
              <a:ahLst/>
              <a:cxnLst/>
              <a:rect l="l" t="t" r="r" b="b"/>
              <a:pathLst>
                <a:path w="2514600" h="45720">
                  <a:moveTo>
                    <a:pt x="2514600" y="45719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8761" y="3658361"/>
              <a:ext cx="45720" cy="1600200"/>
            </a:xfrm>
            <a:custGeom>
              <a:avLst/>
              <a:gdLst/>
              <a:ahLst/>
              <a:cxnLst/>
              <a:rect l="l" t="t" r="r" b="b"/>
              <a:pathLst>
                <a:path w="45720" h="1600200">
                  <a:moveTo>
                    <a:pt x="0" y="0"/>
                  </a:moveTo>
                  <a:lnTo>
                    <a:pt x="45720" y="160020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2229" y="631494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1829" y="172923"/>
            <a:ext cx="3177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Octal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Systems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905612"/>
            <a:ext cx="8075295" cy="527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7620" indent="-274320">
              <a:lnSpc>
                <a:spcPct val="110000"/>
              </a:lnSpc>
              <a:spcBef>
                <a:spcPts val="100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Computer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scientists</a:t>
            </a:r>
            <a:r>
              <a:rPr sz="2600" spc="3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3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often</a:t>
            </a:r>
            <a:r>
              <a:rPr sz="2600" spc="3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looking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3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shortcuts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do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things</a:t>
            </a:r>
            <a:endParaRPr sz="2600">
              <a:latin typeface="Times New Roman"/>
              <a:cs typeface="Times New Roman"/>
            </a:endParaRPr>
          </a:p>
          <a:p>
            <a:pPr marL="286385" marR="6350" indent="-274320">
              <a:lnSpc>
                <a:spcPct val="11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  <a:tab pos="1049020" algn="l"/>
                <a:tab pos="1536700" algn="l"/>
                <a:tab pos="2151380" algn="l"/>
                <a:tab pos="3041015" algn="l"/>
                <a:tab pos="3510279" algn="l"/>
                <a:tab pos="4530090" algn="l"/>
                <a:tab pos="5126355" algn="l"/>
                <a:tab pos="5796915" algn="l"/>
                <a:tab pos="7216140" algn="l"/>
              </a:tabLst>
            </a:pPr>
            <a:r>
              <a:rPr sz="2600" dirty="0">
                <a:latin typeface="Times New Roman"/>
                <a:cs typeface="Times New Roman"/>
              </a:rPr>
              <a:t>One	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	t</a:t>
            </a:r>
            <a:r>
              <a:rPr sz="2600" spc="-1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	w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ys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	w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2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h	</a:t>
            </a:r>
            <a:r>
              <a:rPr sz="2600" spc="-10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e	</a:t>
            </a:r>
            <a:r>
              <a:rPr sz="2600" spc="-5" dirty="0">
                <a:latin typeface="Times New Roman"/>
                <a:cs typeface="Times New Roman"/>
              </a:rPr>
              <a:t>ca</a:t>
            </a:r>
            <a:r>
              <a:rPr sz="2600" dirty="0">
                <a:latin typeface="Times New Roman"/>
                <a:cs typeface="Times New Roman"/>
              </a:rPr>
              <a:t>n	r</a:t>
            </a:r>
            <a:r>
              <a:rPr sz="2600" spc="-2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p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ent	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ry  numbers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their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octal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equivalents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instead</a:t>
            </a:r>
            <a:endParaRPr sz="2600">
              <a:latin typeface="Times New Roman"/>
              <a:cs typeface="Times New Roman"/>
            </a:endParaRPr>
          </a:p>
          <a:p>
            <a:pPr marL="286385" marR="7620" indent="-274320">
              <a:lnSpc>
                <a:spcPct val="1101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  <a:tab pos="1062355" algn="l"/>
                <a:tab pos="1469390" algn="l"/>
                <a:tab pos="2976880" algn="l"/>
                <a:tab pos="4100829" algn="l"/>
                <a:tab pos="5001260" algn="l"/>
                <a:tab pos="5573395" algn="l"/>
                <a:tab pos="6382385" algn="l"/>
                <a:tab pos="6827520" algn="l"/>
                <a:tab pos="7345680" algn="l"/>
              </a:tabLst>
            </a:pP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10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is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	e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peci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l</a:t>
            </a:r>
            <a:r>
              <a:rPr sz="2600" dirty="0">
                <a:latin typeface="Times New Roman"/>
                <a:cs typeface="Times New Roman"/>
              </a:rPr>
              <a:t>y	h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lpful	</a:t>
            </a:r>
            <a:r>
              <a:rPr sz="2600" spc="-10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h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n	we	h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ve	</a:t>
            </a:r>
            <a:r>
              <a:rPr sz="2600" spc="-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o	</a:t>
            </a:r>
            <a:r>
              <a:rPr sz="2600" spc="-10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o	fa</a:t>
            </a:r>
            <a:r>
              <a:rPr sz="2600" spc="-2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rly  complicated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tasks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using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numbers</a:t>
            </a:r>
            <a:endParaRPr sz="2600">
              <a:latin typeface="Times New Roman"/>
              <a:cs typeface="Times New Roman"/>
            </a:endParaRPr>
          </a:p>
          <a:p>
            <a:pPr marL="286385" marR="7620" indent="-274320">
              <a:lnSpc>
                <a:spcPct val="110000"/>
              </a:lnSpc>
              <a:spcBef>
                <a:spcPts val="600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  <a:tab pos="4552950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octal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system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3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composed	</a:t>
            </a:r>
            <a:r>
              <a:rPr sz="2600" spc="-5" dirty="0">
                <a:latin typeface="Times New Roman"/>
                <a:cs typeface="Times New Roman"/>
              </a:rPr>
              <a:t>of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eight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digits,</a:t>
            </a:r>
            <a:r>
              <a:rPr sz="2600" spc="3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Known</a:t>
            </a:r>
            <a:r>
              <a:rPr sz="2600" spc="3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base-8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systems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which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are: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2,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4,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5,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6, 7</a:t>
            </a:r>
            <a:endParaRPr sz="2600">
              <a:latin typeface="Times New Roman"/>
              <a:cs typeface="Times New Roman"/>
            </a:endParaRPr>
          </a:p>
          <a:p>
            <a:pPr marL="286385" marR="485775" indent="-286385">
              <a:lnSpc>
                <a:spcPct val="129200"/>
              </a:lnSpc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spc="-90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count above 7, begin another column and </a:t>
            </a:r>
            <a:r>
              <a:rPr sz="2600" spc="-5" dirty="0">
                <a:latin typeface="Times New Roman"/>
                <a:cs typeface="Times New Roman"/>
              </a:rPr>
              <a:t>start </a:t>
            </a:r>
            <a:r>
              <a:rPr sz="2600" dirty="0">
                <a:latin typeface="Times New Roman"/>
                <a:cs typeface="Times New Roman"/>
              </a:rPr>
              <a:t>over: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10,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11,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12,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13,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14,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15,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16,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17,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20,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21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5" dirty="0">
                <a:latin typeface="Times New Roman"/>
                <a:cs typeface="Times New Roman"/>
              </a:rPr>
              <a:t> so </a:t>
            </a:r>
            <a:r>
              <a:rPr sz="2600" spc="5" dirty="0">
                <a:latin typeface="Times New Roman"/>
                <a:cs typeface="Times New Roman"/>
              </a:rPr>
              <a:t>on.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915"/>
              </a:spcBef>
              <a:buClr>
                <a:srgbClr val="4F81BC"/>
              </a:buClr>
              <a:buSzPct val="84615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Counting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in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octal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similar</a:t>
            </a:r>
            <a:r>
              <a:rPr sz="2600" spc="8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counting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decimal,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except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4059" y="6197600"/>
            <a:ext cx="46399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digits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8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9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not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used.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2229" y="631494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5148" y="172923"/>
            <a:ext cx="4933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Hexadecimal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Numbers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044" y="786129"/>
            <a:ext cx="7616190" cy="551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5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 hexadecimal number system has sixteen digits and is used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primarily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compact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way</a:t>
            </a:r>
            <a:r>
              <a:rPr sz="2200" dirty="0">
                <a:latin typeface="Times New Roman"/>
                <a:cs typeface="Times New Roman"/>
              </a:rPr>
              <a:t> 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displaying</a:t>
            </a:r>
            <a:r>
              <a:rPr sz="2200" dirty="0">
                <a:latin typeface="Times New Roman"/>
                <a:cs typeface="Times New Roman"/>
              </a:rPr>
              <a:t> 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writing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binary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numbers because it is very </a:t>
            </a:r>
            <a:r>
              <a:rPr sz="2200" spc="-10" dirty="0">
                <a:latin typeface="Times New Roman"/>
                <a:cs typeface="Times New Roman"/>
              </a:rPr>
              <a:t>easy </a:t>
            </a:r>
            <a:r>
              <a:rPr sz="2200" spc="-5" dirty="0">
                <a:latin typeface="Times New Roman"/>
                <a:cs typeface="Times New Roman"/>
              </a:rPr>
              <a:t>to convert between binary </a:t>
            </a:r>
            <a:r>
              <a:rPr sz="2200" spc="-10" dirty="0">
                <a:latin typeface="Times New Roman"/>
                <a:cs typeface="Times New Roman"/>
              </a:rPr>
              <a:t>and </a:t>
            </a:r>
            <a:r>
              <a:rPr sz="2200" spc="-5" dirty="0">
                <a:latin typeface="Times New Roman"/>
                <a:cs typeface="Times New Roman"/>
              </a:rPr>
              <a:t> hexadecimal.</a:t>
            </a:r>
            <a:endParaRPr sz="22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357505" algn="l"/>
              </a:tabLst>
            </a:pPr>
            <a:r>
              <a:rPr dirty="0"/>
              <a:t>	</a:t>
            </a:r>
            <a:r>
              <a:rPr sz="2200" spc="-5" dirty="0">
                <a:latin typeface="Times New Roman"/>
                <a:cs typeface="Times New Roman"/>
              </a:rPr>
              <a:t>Long binary numbers are </a:t>
            </a:r>
            <a:r>
              <a:rPr sz="2200" spc="-10" dirty="0">
                <a:latin typeface="Times New Roman"/>
                <a:cs typeface="Times New Roman"/>
              </a:rPr>
              <a:t>difficult </a:t>
            </a:r>
            <a:r>
              <a:rPr sz="2200" spc="-5" dirty="0">
                <a:latin typeface="Times New Roman"/>
                <a:cs typeface="Times New Roman"/>
              </a:rPr>
              <a:t>to read and write because it is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easy </a:t>
            </a:r>
            <a:r>
              <a:rPr sz="2200" spc="-5" dirty="0">
                <a:latin typeface="Times New Roman"/>
                <a:cs typeface="Times New Roman"/>
              </a:rPr>
              <a:t>to drop </a:t>
            </a:r>
            <a:r>
              <a:rPr sz="2200" dirty="0">
                <a:latin typeface="Times New Roman"/>
                <a:cs typeface="Times New Roman"/>
              </a:rPr>
              <a:t>or </a:t>
            </a:r>
            <a:r>
              <a:rPr sz="2200" spc="-5" dirty="0">
                <a:latin typeface="Times New Roman"/>
                <a:cs typeface="Times New Roman"/>
              </a:rPr>
              <a:t>transpose a bit. Hexadecimal is widely used in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computer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microprocessor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applications.</a:t>
            </a:r>
            <a:endParaRPr sz="2200">
              <a:latin typeface="Times New Roman"/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 hexadecimal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system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known </a:t>
            </a:r>
            <a:r>
              <a:rPr sz="2200" spc="-5" dirty="0">
                <a:latin typeface="Times New Roman"/>
                <a:cs typeface="Times New Roman"/>
              </a:rPr>
              <a:t>as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base-16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systems,</a:t>
            </a:r>
            <a:endParaRPr sz="2200">
              <a:latin typeface="Times New Roman"/>
              <a:cs typeface="Times New Roman"/>
            </a:endParaRPr>
          </a:p>
          <a:p>
            <a:pPr marL="287020" marR="146050" indent="-287020" algn="just">
              <a:lnSpc>
                <a:spcPct val="122700"/>
              </a:lnSpc>
              <a:buClr>
                <a:srgbClr val="4F81BC"/>
              </a:buClr>
              <a:buSzPct val="84090"/>
              <a:buFont typeface="Arial MT"/>
              <a:buChar char="•"/>
              <a:tabLst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It is composed </a:t>
            </a:r>
            <a:r>
              <a:rPr sz="2200" dirty="0">
                <a:latin typeface="Times New Roman"/>
                <a:cs typeface="Times New Roman"/>
              </a:rPr>
              <a:t>of 16 </a:t>
            </a:r>
            <a:r>
              <a:rPr sz="2200" spc="-5" dirty="0">
                <a:latin typeface="Times New Roman"/>
                <a:cs typeface="Times New Roman"/>
              </a:rPr>
              <a:t>digits and alphabetic characters, which are: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0,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8,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9,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B,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E,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  <a:p>
            <a:pPr marL="287020" indent="-274320" algn="just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287020" algn="l"/>
              </a:tabLst>
            </a:pPr>
            <a:r>
              <a:rPr sz="2200" spc="-80" dirty="0">
                <a:latin typeface="Times New Roman"/>
                <a:cs typeface="Times New Roman"/>
              </a:rPr>
              <a:t>To</a:t>
            </a:r>
            <a:r>
              <a:rPr sz="2200" spc="8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count</a:t>
            </a:r>
            <a:r>
              <a:rPr sz="2200" spc="8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above</a:t>
            </a:r>
            <a:r>
              <a:rPr sz="2200" spc="8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16,</a:t>
            </a:r>
            <a:r>
              <a:rPr sz="2200" spc="8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begin</a:t>
            </a:r>
            <a:r>
              <a:rPr sz="2200" spc="8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another</a:t>
            </a:r>
            <a:r>
              <a:rPr sz="2200" spc="8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column</a:t>
            </a:r>
            <a:r>
              <a:rPr sz="2200" spc="8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spc="8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start</a:t>
            </a:r>
            <a:r>
              <a:rPr sz="2200" spc="8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over:</a:t>
            </a:r>
            <a:endParaRPr sz="2200">
              <a:latin typeface="Times New Roman"/>
              <a:cs typeface="Times New Roman"/>
            </a:endParaRPr>
          </a:p>
          <a:p>
            <a:pPr marL="286385" algn="just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10,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11,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12,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13,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14…. </a:t>
            </a:r>
            <a:r>
              <a:rPr sz="2200" spc="-5" dirty="0">
                <a:latin typeface="Times New Roman"/>
                <a:cs typeface="Times New Roman"/>
              </a:rPr>
              <a:t>1D,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1E,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65" dirty="0">
                <a:latin typeface="Times New Roman"/>
                <a:cs typeface="Times New Roman"/>
              </a:rPr>
              <a:t>1F,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20,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21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so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endParaRPr sz="22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4F81BC"/>
              </a:buClr>
              <a:buSzPct val="84090"/>
              <a:buFont typeface="Arial MT"/>
              <a:buChar char="•"/>
              <a:tabLst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 maximum 3-digits hexadecimal </a:t>
            </a:r>
            <a:r>
              <a:rPr sz="2200" dirty="0">
                <a:latin typeface="Times New Roman"/>
                <a:cs typeface="Times New Roman"/>
              </a:rPr>
              <a:t>number </a:t>
            </a:r>
            <a:r>
              <a:rPr sz="2200" spc="-5" dirty="0">
                <a:latin typeface="Times New Roman"/>
                <a:cs typeface="Times New Roman"/>
              </a:rPr>
              <a:t>is </a:t>
            </a:r>
            <a:r>
              <a:rPr sz="2200" dirty="0">
                <a:latin typeface="Times New Roman"/>
                <a:cs typeface="Times New Roman"/>
              </a:rPr>
              <a:t>FFF or </a:t>
            </a:r>
            <a:r>
              <a:rPr sz="2200" spc="-5" dirty="0">
                <a:latin typeface="Times New Roman"/>
                <a:cs typeface="Times New Roman"/>
              </a:rPr>
              <a:t>decimal </a:t>
            </a:r>
            <a:r>
              <a:rPr sz="2200" dirty="0">
                <a:latin typeface="Times New Roman"/>
                <a:cs typeface="Times New Roman"/>
              </a:rPr>
              <a:t> 4095 </a:t>
            </a:r>
            <a:r>
              <a:rPr sz="2200" spc="-10" dirty="0">
                <a:latin typeface="Times New Roman"/>
                <a:cs typeface="Times New Roman"/>
              </a:rPr>
              <a:t>and </a:t>
            </a:r>
            <a:r>
              <a:rPr sz="2200" spc="-5" dirty="0">
                <a:latin typeface="Times New Roman"/>
                <a:cs typeface="Times New Roman"/>
              </a:rPr>
              <a:t>maximum </a:t>
            </a:r>
            <a:r>
              <a:rPr sz="2200" dirty="0">
                <a:latin typeface="Times New Roman"/>
                <a:cs typeface="Times New Roman"/>
              </a:rPr>
              <a:t>4-digit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hexadecimal number is FFFF </a:t>
            </a:r>
            <a:r>
              <a:rPr sz="2200" dirty="0">
                <a:latin typeface="Times New Roman"/>
                <a:cs typeface="Times New Roman"/>
              </a:rPr>
              <a:t>or 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decimal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65,535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085" y="322834"/>
            <a:ext cx="863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Number</a:t>
            </a:r>
            <a:r>
              <a:rPr sz="3600" spc="-65" dirty="0"/>
              <a:t> </a:t>
            </a:r>
            <a:r>
              <a:rPr sz="3600" spc="-5" dirty="0"/>
              <a:t>Representation</a:t>
            </a:r>
            <a:r>
              <a:rPr sz="3600" dirty="0"/>
              <a:t> </a:t>
            </a:r>
            <a:r>
              <a:rPr sz="3600" spc="-5" dirty="0"/>
              <a:t>in</a:t>
            </a:r>
            <a:r>
              <a:rPr sz="3600" dirty="0"/>
              <a:t> </a:t>
            </a:r>
            <a:r>
              <a:rPr sz="3600" spc="-10" dirty="0"/>
              <a:t>different</a:t>
            </a:r>
            <a:r>
              <a:rPr sz="3600" dirty="0"/>
              <a:t> </a:t>
            </a:r>
            <a:r>
              <a:rPr sz="3600" spc="-5" dirty="0"/>
              <a:t>systems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95512" y="1814512"/>
          <a:ext cx="4724400" cy="4800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Decimal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Binary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Octal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118745" indent="109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Hexa-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de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9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110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9644" y="1086357"/>
            <a:ext cx="46405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Quantities/Counting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(1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t>28</a:t>
            </a:fld>
            <a:endParaRPr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1072641"/>
            <a:ext cx="4988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Arial MT"/>
                <a:cs typeface="Arial MT"/>
              </a:rPr>
              <a:t>Quantities/Counting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(2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3)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95512" y="1814512"/>
          <a:ext cx="4724400" cy="4800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Decimal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Binary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Octal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118745" indent="109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Hexa-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de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51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51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08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8475" algn="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847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0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08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1110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56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9849" y="93675"/>
            <a:ext cx="8638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Number</a:t>
            </a:r>
            <a:r>
              <a:rPr sz="3600" spc="-85" dirty="0"/>
              <a:t> </a:t>
            </a:r>
            <a:r>
              <a:rPr sz="3600" spc="-5" dirty="0"/>
              <a:t>Representation</a:t>
            </a:r>
            <a:r>
              <a:rPr sz="3600" spc="-10" dirty="0"/>
              <a:t> in different</a:t>
            </a:r>
            <a:r>
              <a:rPr sz="3600" spc="-5" dirty="0"/>
              <a:t> </a:t>
            </a:r>
            <a:r>
              <a:rPr sz="3600" dirty="0"/>
              <a:t>systems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278000" y="2655000"/>
            <a:ext cx="6588000" cy="1548000"/>
            <a:chOff x="1332000" y="2709000"/>
            <a:chExt cx="6588000" cy="1548000"/>
          </a:xfrm>
        </p:grpSpPr>
        <p:sp>
          <p:nvSpPr>
            <p:cNvPr id="10" name="Rectangle 9"/>
            <p:cNvSpPr/>
            <p:nvPr/>
          </p:nvSpPr>
          <p:spPr>
            <a:xfrm>
              <a:off x="1332000" y="2709000"/>
              <a:ext cx="6588000" cy="154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0"/>
              <a:endParaRPr lang="en-IN" sz="3000" dirty="0">
                <a:latin typeface="Trebuchet MS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2000" y="2709000"/>
              <a:ext cx="6480000" cy="144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90"/>
              <a:r>
                <a:rPr lang="en-US" sz="3000" dirty="0">
                  <a:latin typeface="Trebuchet MS" pitchFamily="34" charset="0"/>
                </a:rPr>
                <a:t>Syllabus</a:t>
              </a:r>
              <a:endParaRPr lang="en-IN" sz="3000" dirty="0">
                <a:latin typeface="Trebuchet MS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t>0</a:t>
            </a:r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3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3AD58-C2C1-66AA-BDAD-D51D439D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56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1301241"/>
            <a:ext cx="4988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Arial MT"/>
                <a:cs typeface="Arial MT"/>
              </a:rPr>
              <a:t>Quantities/Counting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(3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3)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95512" y="1985200"/>
          <a:ext cx="4724400" cy="455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6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Decimal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5621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Binary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Octal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118745" indent="109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Hexa-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de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10010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19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10011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10100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10101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10110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23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10111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27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085" y="169875"/>
            <a:ext cx="8638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Number</a:t>
            </a:r>
            <a:r>
              <a:rPr sz="3600" spc="-85" dirty="0"/>
              <a:t> </a:t>
            </a:r>
            <a:r>
              <a:rPr sz="3600" spc="-5" dirty="0"/>
              <a:t>Representation</a:t>
            </a:r>
            <a:r>
              <a:rPr sz="3600" spc="-10" dirty="0"/>
              <a:t> in different</a:t>
            </a:r>
            <a:r>
              <a:rPr sz="3600" spc="-5" dirty="0"/>
              <a:t> </a:t>
            </a:r>
            <a:r>
              <a:rPr sz="3600" dirty="0"/>
              <a:t>systems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6609" y="6147239"/>
            <a:ext cx="3886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720" y="749934"/>
            <a:ext cx="568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Number</a:t>
            </a:r>
            <a:r>
              <a:rPr sz="3600" spc="-85" dirty="0"/>
              <a:t> </a:t>
            </a:r>
            <a:r>
              <a:rPr sz="3600" spc="-5" dirty="0"/>
              <a:t>System</a:t>
            </a:r>
            <a:r>
              <a:rPr sz="3600" spc="-15" dirty="0"/>
              <a:t> </a:t>
            </a:r>
            <a:r>
              <a:rPr sz="3600" dirty="0"/>
              <a:t>Conversions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444" y="1468577"/>
            <a:ext cx="33007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375"/>
              <a:buFont typeface="Segoe UI Symbol"/>
              <a:buChar char="⚫"/>
              <a:tabLst>
                <a:tab pos="287020" algn="l"/>
              </a:tabLst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possibilities: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580" y="2505455"/>
            <a:ext cx="6647687" cy="29062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75350" y="4929885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Hexade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imal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6450" y="2691129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2346" y="2691129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Oct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1126" y="48536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905" y="812419"/>
            <a:ext cx="27241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Quick</a:t>
            </a:r>
            <a:r>
              <a:rPr spc="-100" dirty="0"/>
              <a:t> </a:t>
            </a:r>
            <a:r>
              <a:rPr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2794" y="2984372"/>
            <a:ext cx="6577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023485" algn="l"/>
              </a:tabLst>
            </a:pPr>
            <a:r>
              <a:rPr sz="4800" dirty="0">
                <a:latin typeface="Times New Roman"/>
                <a:cs typeface="Times New Roman"/>
              </a:rPr>
              <a:t>25</a:t>
            </a:r>
            <a:r>
              <a:rPr sz="4800" baseline="-20833" dirty="0">
                <a:latin typeface="Times New Roman"/>
                <a:cs typeface="Times New Roman"/>
              </a:rPr>
              <a:t>10</a:t>
            </a:r>
            <a:r>
              <a:rPr sz="4800" spc="592" baseline="-20833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=</a:t>
            </a:r>
            <a:r>
              <a:rPr sz="4800" spc="15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Times New Roman"/>
                <a:cs typeface="Times New Roman"/>
              </a:rPr>
              <a:t>11001</a:t>
            </a:r>
            <a:r>
              <a:rPr sz="4800" spc="-52" baseline="-20833" dirty="0">
                <a:latin typeface="Times New Roman"/>
                <a:cs typeface="Times New Roman"/>
              </a:rPr>
              <a:t>2</a:t>
            </a:r>
            <a:r>
              <a:rPr sz="4800" spc="592" baseline="-20833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=</a:t>
            </a:r>
            <a:r>
              <a:rPr sz="4800" spc="1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31</a:t>
            </a:r>
            <a:r>
              <a:rPr sz="4800" baseline="-20833" dirty="0">
                <a:latin typeface="Times New Roman"/>
                <a:cs typeface="Times New Roman"/>
              </a:rPr>
              <a:t>8	</a:t>
            </a:r>
            <a:r>
              <a:rPr sz="4800" dirty="0">
                <a:latin typeface="Times New Roman"/>
                <a:cs typeface="Times New Roman"/>
              </a:rPr>
              <a:t>=</a:t>
            </a:r>
            <a:r>
              <a:rPr sz="4800" spc="-6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19</a:t>
            </a:r>
            <a:r>
              <a:rPr sz="4800" baseline="-20833" dirty="0">
                <a:latin typeface="Times New Roman"/>
                <a:cs typeface="Times New Roman"/>
              </a:rPr>
              <a:t>16</a:t>
            </a:r>
            <a:endParaRPr sz="4800" baseline="-20833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24455" y="3869182"/>
            <a:ext cx="1315720" cy="1170940"/>
            <a:chOff x="2124455" y="3869182"/>
            <a:chExt cx="1315720" cy="1170940"/>
          </a:xfrm>
        </p:grpSpPr>
        <p:sp>
          <p:nvSpPr>
            <p:cNvPr id="5" name="object 5"/>
            <p:cNvSpPr/>
            <p:nvPr/>
          </p:nvSpPr>
          <p:spPr>
            <a:xfrm>
              <a:off x="2134361" y="3879088"/>
              <a:ext cx="1295400" cy="1151255"/>
            </a:xfrm>
            <a:custGeom>
              <a:avLst/>
              <a:gdLst/>
              <a:ahLst/>
              <a:cxnLst/>
              <a:rect l="l" t="t" r="r" b="b"/>
              <a:pathLst>
                <a:path w="1295400" h="1151254">
                  <a:moveTo>
                    <a:pt x="1206500" y="617474"/>
                  </a:moveTo>
                  <a:lnTo>
                    <a:pt x="88900" y="617474"/>
                  </a:lnTo>
                  <a:lnTo>
                    <a:pt x="54274" y="624453"/>
                  </a:lnTo>
                  <a:lnTo>
                    <a:pt x="26019" y="643493"/>
                  </a:lnTo>
                  <a:lnTo>
                    <a:pt x="6979" y="671748"/>
                  </a:lnTo>
                  <a:lnTo>
                    <a:pt x="0" y="706374"/>
                  </a:lnTo>
                  <a:lnTo>
                    <a:pt x="0" y="1061974"/>
                  </a:lnTo>
                  <a:lnTo>
                    <a:pt x="6979" y="1096599"/>
                  </a:lnTo>
                  <a:lnTo>
                    <a:pt x="26019" y="1124854"/>
                  </a:lnTo>
                  <a:lnTo>
                    <a:pt x="54274" y="1143894"/>
                  </a:lnTo>
                  <a:lnTo>
                    <a:pt x="88900" y="1150874"/>
                  </a:lnTo>
                  <a:lnTo>
                    <a:pt x="1206500" y="1150874"/>
                  </a:lnTo>
                  <a:lnTo>
                    <a:pt x="1241125" y="1143894"/>
                  </a:lnTo>
                  <a:lnTo>
                    <a:pt x="1269380" y="1124854"/>
                  </a:lnTo>
                  <a:lnTo>
                    <a:pt x="1288420" y="1096599"/>
                  </a:lnTo>
                  <a:lnTo>
                    <a:pt x="1295400" y="1061974"/>
                  </a:lnTo>
                  <a:lnTo>
                    <a:pt x="1295400" y="706374"/>
                  </a:lnTo>
                  <a:lnTo>
                    <a:pt x="1288420" y="671748"/>
                  </a:lnTo>
                  <a:lnTo>
                    <a:pt x="1269380" y="643493"/>
                  </a:lnTo>
                  <a:lnTo>
                    <a:pt x="1241125" y="624453"/>
                  </a:lnTo>
                  <a:lnTo>
                    <a:pt x="1206500" y="617474"/>
                  </a:lnTo>
                  <a:close/>
                </a:path>
                <a:path w="1295400" h="1151254">
                  <a:moveTo>
                    <a:pt x="123825" y="0"/>
                  </a:moveTo>
                  <a:lnTo>
                    <a:pt x="215900" y="617474"/>
                  </a:lnTo>
                  <a:lnTo>
                    <a:pt x="539750" y="617474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4361" y="3879088"/>
              <a:ext cx="1295400" cy="1151255"/>
            </a:xfrm>
            <a:custGeom>
              <a:avLst/>
              <a:gdLst/>
              <a:ahLst/>
              <a:cxnLst/>
              <a:rect l="l" t="t" r="r" b="b"/>
              <a:pathLst>
                <a:path w="1295400" h="1151254">
                  <a:moveTo>
                    <a:pt x="0" y="706374"/>
                  </a:moveTo>
                  <a:lnTo>
                    <a:pt x="6979" y="671748"/>
                  </a:lnTo>
                  <a:lnTo>
                    <a:pt x="26019" y="643493"/>
                  </a:lnTo>
                  <a:lnTo>
                    <a:pt x="54274" y="624453"/>
                  </a:lnTo>
                  <a:lnTo>
                    <a:pt x="88900" y="617474"/>
                  </a:lnTo>
                  <a:lnTo>
                    <a:pt x="215900" y="617474"/>
                  </a:lnTo>
                  <a:lnTo>
                    <a:pt x="123825" y="0"/>
                  </a:lnTo>
                  <a:lnTo>
                    <a:pt x="539750" y="617474"/>
                  </a:lnTo>
                  <a:lnTo>
                    <a:pt x="1206500" y="617474"/>
                  </a:lnTo>
                  <a:lnTo>
                    <a:pt x="1241125" y="624453"/>
                  </a:lnTo>
                  <a:lnTo>
                    <a:pt x="1269380" y="643493"/>
                  </a:lnTo>
                  <a:lnTo>
                    <a:pt x="1288420" y="671748"/>
                  </a:lnTo>
                  <a:lnTo>
                    <a:pt x="1295400" y="706374"/>
                  </a:lnTo>
                  <a:lnTo>
                    <a:pt x="1295400" y="839724"/>
                  </a:lnTo>
                  <a:lnTo>
                    <a:pt x="1295400" y="1061974"/>
                  </a:lnTo>
                  <a:lnTo>
                    <a:pt x="1288420" y="1096599"/>
                  </a:lnTo>
                  <a:lnTo>
                    <a:pt x="1269380" y="1124854"/>
                  </a:lnTo>
                  <a:lnTo>
                    <a:pt x="1241125" y="1143894"/>
                  </a:lnTo>
                  <a:lnTo>
                    <a:pt x="1206500" y="1150874"/>
                  </a:lnTo>
                  <a:lnTo>
                    <a:pt x="539750" y="1150874"/>
                  </a:lnTo>
                  <a:lnTo>
                    <a:pt x="215900" y="1150874"/>
                  </a:lnTo>
                  <a:lnTo>
                    <a:pt x="88900" y="1150874"/>
                  </a:lnTo>
                  <a:lnTo>
                    <a:pt x="54274" y="1143894"/>
                  </a:lnTo>
                  <a:lnTo>
                    <a:pt x="26019" y="1124854"/>
                  </a:lnTo>
                  <a:lnTo>
                    <a:pt x="6979" y="1096599"/>
                  </a:lnTo>
                  <a:lnTo>
                    <a:pt x="0" y="1061974"/>
                  </a:lnTo>
                  <a:lnTo>
                    <a:pt x="0" y="839724"/>
                  </a:lnTo>
                  <a:lnTo>
                    <a:pt x="0" y="70637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46095" y="4605908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Base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2957" y="812419"/>
            <a:ext cx="34150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5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715255"/>
            <a:ext cx="2494915" cy="649605"/>
            <a:chOff x="5346191" y="47152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7251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7251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882388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Hexade</a:t>
            </a:r>
            <a:r>
              <a:rPr sz="1800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2540507"/>
            <a:ext cx="2533015" cy="685800"/>
            <a:chOff x="1211580" y="2540507"/>
            <a:chExt cx="2533015" cy="685800"/>
          </a:xfrm>
        </p:grpSpPr>
        <p:sp>
          <p:nvSpPr>
            <p:cNvPr id="8" name="object 8"/>
            <p:cNvSpPr/>
            <p:nvPr/>
          </p:nvSpPr>
          <p:spPr>
            <a:xfrm>
              <a:off x="1221486" y="2550413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4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8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4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2550413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4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4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8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725623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2540507"/>
            <a:ext cx="2533015" cy="685800"/>
            <a:chOff x="5326379" y="2540507"/>
            <a:chExt cx="2533015" cy="685800"/>
          </a:xfrm>
        </p:grpSpPr>
        <p:sp>
          <p:nvSpPr>
            <p:cNvPr id="12" name="object 12"/>
            <p:cNvSpPr/>
            <p:nvPr/>
          </p:nvSpPr>
          <p:spPr>
            <a:xfrm>
              <a:off x="5336285" y="2550413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4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8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5" y="332994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2550413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4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5" y="332994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8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725623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703064"/>
            <a:ext cx="2533015" cy="685800"/>
            <a:chOff x="1211580" y="4703064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712970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712970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888738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62610" y="1453769"/>
            <a:ext cx="803275" cy="985519"/>
          </a:xfrm>
          <a:custGeom>
            <a:avLst/>
            <a:gdLst/>
            <a:ahLst/>
            <a:cxnLst/>
            <a:rect l="l" t="t" r="r" b="b"/>
            <a:pathLst>
              <a:path w="803275" h="985519">
                <a:moveTo>
                  <a:pt x="132123" y="105384"/>
                </a:moveTo>
                <a:lnTo>
                  <a:pt x="84578" y="117347"/>
                </a:lnTo>
                <a:lnTo>
                  <a:pt x="49018" y="142112"/>
                </a:lnTo>
                <a:lnTo>
                  <a:pt x="24320" y="176402"/>
                </a:lnTo>
                <a:lnTo>
                  <a:pt x="9140" y="217042"/>
                </a:lnTo>
                <a:lnTo>
                  <a:pt x="1647" y="262763"/>
                </a:lnTo>
                <a:lnTo>
                  <a:pt x="0" y="296417"/>
                </a:lnTo>
                <a:lnTo>
                  <a:pt x="1012" y="330580"/>
                </a:lnTo>
                <a:lnTo>
                  <a:pt x="8759" y="403986"/>
                </a:lnTo>
                <a:lnTo>
                  <a:pt x="15363" y="442340"/>
                </a:lnTo>
                <a:lnTo>
                  <a:pt x="23364" y="481583"/>
                </a:lnTo>
                <a:lnTo>
                  <a:pt x="32762" y="521080"/>
                </a:lnTo>
                <a:lnTo>
                  <a:pt x="43176" y="561085"/>
                </a:lnTo>
                <a:lnTo>
                  <a:pt x="54479" y="600836"/>
                </a:lnTo>
                <a:lnTo>
                  <a:pt x="66417" y="640206"/>
                </a:lnTo>
                <a:lnTo>
                  <a:pt x="78863" y="678941"/>
                </a:lnTo>
                <a:lnTo>
                  <a:pt x="91563" y="716660"/>
                </a:lnTo>
                <a:lnTo>
                  <a:pt x="104517" y="753236"/>
                </a:lnTo>
                <a:lnTo>
                  <a:pt x="129663" y="821054"/>
                </a:lnTo>
                <a:lnTo>
                  <a:pt x="141728" y="852042"/>
                </a:lnTo>
                <a:lnTo>
                  <a:pt x="147443" y="866647"/>
                </a:lnTo>
                <a:lnTo>
                  <a:pt x="158365" y="893698"/>
                </a:lnTo>
                <a:lnTo>
                  <a:pt x="163445" y="906144"/>
                </a:lnTo>
                <a:lnTo>
                  <a:pt x="168398" y="917955"/>
                </a:lnTo>
                <a:lnTo>
                  <a:pt x="177034" y="938656"/>
                </a:lnTo>
                <a:lnTo>
                  <a:pt x="180971" y="947927"/>
                </a:lnTo>
                <a:lnTo>
                  <a:pt x="184654" y="956182"/>
                </a:lnTo>
                <a:lnTo>
                  <a:pt x="187702" y="963167"/>
                </a:lnTo>
                <a:lnTo>
                  <a:pt x="190496" y="969644"/>
                </a:lnTo>
                <a:lnTo>
                  <a:pt x="192655" y="974725"/>
                </a:lnTo>
                <a:lnTo>
                  <a:pt x="194560" y="979042"/>
                </a:lnTo>
                <a:lnTo>
                  <a:pt x="195703" y="981328"/>
                </a:lnTo>
                <a:lnTo>
                  <a:pt x="197227" y="984757"/>
                </a:lnTo>
                <a:lnTo>
                  <a:pt x="197481" y="985392"/>
                </a:lnTo>
                <a:lnTo>
                  <a:pt x="249297" y="959484"/>
                </a:lnTo>
                <a:lnTo>
                  <a:pt x="249043" y="958976"/>
                </a:lnTo>
                <a:lnTo>
                  <a:pt x="247392" y="955166"/>
                </a:lnTo>
                <a:lnTo>
                  <a:pt x="245741" y="951356"/>
                </a:lnTo>
                <a:lnTo>
                  <a:pt x="243328" y="946150"/>
                </a:lnTo>
                <a:lnTo>
                  <a:pt x="240788" y="940180"/>
                </a:lnTo>
                <a:lnTo>
                  <a:pt x="237613" y="932814"/>
                </a:lnTo>
                <a:lnTo>
                  <a:pt x="230501" y="916177"/>
                </a:lnTo>
                <a:lnTo>
                  <a:pt x="226310" y="906144"/>
                </a:lnTo>
                <a:lnTo>
                  <a:pt x="221611" y="895350"/>
                </a:lnTo>
                <a:lnTo>
                  <a:pt x="217039" y="884046"/>
                </a:lnTo>
                <a:lnTo>
                  <a:pt x="211959" y="871727"/>
                </a:lnTo>
                <a:lnTo>
                  <a:pt x="206752" y="858646"/>
                </a:lnTo>
                <a:lnTo>
                  <a:pt x="201164" y="845057"/>
                </a:lnTo>
                <a:lnTo>
                  <a:pt x="195576" y="830706"/>
                </a:lnTo>
                <a:lnTo>
                  <a:pt x="189607" y="815720"/>
                </a:lnTo>
                <a:lnTo>
                  <a:pt x="171446" y="767714"/>
                </a:lnTo>
                <a:lnTo>
                  <a:pt x="146173" y="697483"/>
                </a:lnTo>
                <a:lnTo>
                  <a:pt x="133600" y="660400"/>
                </a:lnTo>
                <a:lnTo>
                  <a:pt x="121535" y="622553"/>
                </a:lnTo>
                <a:lnTo>
                  <a:pt x="109851" y="583945"/>
                </a:lnTo>
                <a:lnTo>
                  <a:pt x="98802" y="545210"/>
                </a:lnTo>
                <a:lnTo>
                  <a:pt x="88769" y="506602"/>
                </a:lnTo>
                <a:lnTo>
                  <a:pt x="79752" y="468121"/>
                </a:lnTo>
                <a:lnTo>
                  <a:pt x="72132" y="430783"/>
                </a:lnTo>
                <a:lnTo>
                  <a:pt x="61337" y="359155"/>
                </a:lnTo>
                <a:lnTo>
                  <a:pt x="57908" y="294766"/>
                </a:lnTo>
                <a:lnTo>
                  <a:pt x="58416" y="280669"/>
                </a:lnTo>
                <a:lnTo>
                  <a:pt x="62988" y="241300"/>
                </a:lnTo>
                <a:lnTo>
                  <a:pt x="76577" y="201167"/>
                </a:lnTo>
                <a:lnTo>
                  <a:pt x="104136" y="172211"/>
                </a:lnTo>
                <a:lnTo>
                  <a:pt x="157222" y="162051"/>
                </a:lnTo>
                <a:lnTo>
                  <a:pt x="165096" y="157860"/>
                </a:lnTo>
                <a:lnTo>
                  <a:pt x="179701" y="138556"/>
                </a:lnTo>
                <a:lnTo>
                  <a:pt x="188845" y="129285"/>
                </a:lnTo>
                <a:lnTo>
                  <a:pt x="199640" y="120395"/>
                </a:lnTo>
                <a:lnTo>
                  <a:pt x="205990" y="116077"/>
                </a:lnTo>
                <a:lnTo>
                  <a:pt x="124075" y="116077"/>
                </a:lnTo>
                <a:lnTo>
                  <a:pt x="132123" y="105384"/>
                </a:lnTo>
                <a:close/>
              </a:path>
              <a:path w="803275" h="985519">
                <a:moveTo>
                  <a:pt x="563368" y="782573"/>
                </a:moveTo>
                <a:lnTo>
                  <a:pt x="604389" y="972438"/>
                </a:lnTo>
                <a:lnTo>
                  <a:pt x="719633" y="839596"/>
                </a:lnTo>
                <a:lnTo>
                  <a:pt x="668270" y="839596"/>
                </a:lnTo>
                <a:lnTo>
                  <a:pt x="612390" y="824738"/>
                </a:lnTo>
                <a:lnTo>
                  <a:pt x="619740" y="797039"/>
                </a:lnTo>
                <a:lnTo>
                  <a:pt x="563368" y="782573"/>
                </a:lnTo>
                <a:close/>
              </a:path>
              <a:path w="803275" h="985519">
                <a:moveTo>
                  <a:pt x="619740" y="797039"/>
                </a:moveTo>
                <a:lnTo>
                  <a:pt x="612390" y="824738"/>
                </a:lnTo>
                <a:lnTo>
                  <a:pt x="668270" y="839596"/>
                </a:lnTo>
                <a:lnTo>
                  <a:pt x="675799" y="811424"/>
                </a:lnTo>
                <a:lnTo>
                  <a:pt x="619740" y="797039"/>
                </a:lnTo>
                <a:close/>
              </a:path>
              <a:path w="803275" h="985519">
                <a:moveTo>
                  <a:pt x="675799" y="811424"/>
                </a:moveTo>
                <a:lnTo>
                  <a:pt x="668270" y="839596"/>
                </a:lnTo>
                <a:lnTo>
                  <a:pt x="719633" y="839596"/>
                </a:lnTo>
                <a:lnTo>
                  <a:pt x="731643" y="825753"/>
                </a:lnTo>
                <a:lnTo>
                  <a:pt x="675799" y="811424"/>
                </a:lnTo>
                <a:close/>
              </a:path>
              <a:path w="803275" h="985519">
                <a:moveTo>
                  <a:pt x="730957" y="147093"/>
                </a:moveTo>
                <a:lnTo>
                  <a:pt x="742819" y="187832"/>
                </a:lnTo>
                <a:lnTo>
                  <a:pt x="745125" y="231775"/>
                </a:lnTo>
                <a:lnTo>
                  <a:pt x="744857" y="247141"/>
                </a:lnTo>
                <a:lnTo>
                  <a:pt x="740787" y="296417"/>
                </a:lnTo>
                <a:lnTo>
                  <a:pt x="733040" y="350773"/>
                </a:lnTo>
                <a:lnTo>
                  <a:pt x="721991" y="408939"/>
                </a:lnTo>
                <a:lnTo>
                  <a:pt x="708402" y="470153"/>
                </a:lnTo>
                <a:lnTo>
                  <a:pt x="692908" y="533018"/>
                </a:lnTo>
                <a:lnTo>
                  <a:pt x="676271" y="596518"/>
                </a:lnTo>
                <a:lnTo>
                  <a:pt x="650109" y="690371"/>
                </a:lnTo>
                <a:lnTo>
                  <a:pt x="641346" y="720725"/>
                </a:lnTo>
                <a:lnTo>
                  <a:pt x="632837" y="750442"/>
                </a:lnTo>
                <a:lnTo>
                  <a:pt x="624455" y="779271"/>
                </a:lnTo>
                <a:lnTo>
                  <a:pt x="619740" y="797039"/>
                </a:lnTo>
                <a:lnTo>
                  <a:pt x="675799" y="811424"/>
                </a:lnTo>
                <a:lnTo>
                  <a:pt x="680081" y="795401"/>
                </a:lnTo>
                <a:lnTo>
                  <a:pt x="688590" y="766317"/>
                </a:lnTo>
                <a:lnTo>
                  <a:pt x="696972" y="736726"/>
                </a:lnTo>
                <a:lnTo>
                  <a:pt x="705735" y="706119"/>
                </a:lnTo>
                <a:lnTo>
                  <a:pt x="714625" y="674877"/>
                </a:lnTo>
                <a:lnTo>
                  <a:pt x="732151" y="611251"/>
                </a:lnTo>
                <a:lnTo>
                  <a:pt x="749169" y="546988"/>
                </a:lnTo>
                <a:lnTo>
                  <a:pt x="764917" y="482980"/>
                </a:lnTo>
                <a:lnTo>
                  <a:pt x="778760" y="420242"/>
                </a:lnTo>
                <a:lnTo>
                  <a:pt x="790375" y="359155"/>
                </a:lnTo>
                <a:lnTo>
                  <a:pt x="798318" y="302259"/>
                </a:lnTo>
                <a:lnTo>
                  <a:pt x="802636" y="248792"/>
                </a:lnTo>
                <a:lnTo>
                  <a:pt x="803144" y="223773"/>
                </a:lnTo>
                <a:lnTo>
                  <a:pt x="802255" y="199770"/>
                </a:lnTo>
                <a:lnTo>
                  <a:pt x="799842" y="177545"/>
                </a:lnTo>
                <a:lnTo>
                  <a:pt x="795778" y="156082"/>
                </a:lnTo>
                <a:lnTo>
                  <a:pt x="793756" y="149605"/>
                </a:lnTo>
                <a:lnTo>
                  <a:pt x="732532" y="149605"/>
                </a:lnTo>
                <a:lnTo>
                  <a:pt x="730957" y="147093"/>
                </a:lnTo>
                <a:close/>
              </a:path>
              <a:path w="803275" h="985519">
                <a:moveTo>
                  <a:pt x="730373" y="145795"/>
                </a:moveTo>
                <a:lnTo>
                  <a:pt x="730957" y="147093"/>
                </a:lnTo>
                <a:lnTo>
                  <a:pt x="732532" y="149605"/>
                </a:lnTo>
                <a:lnTo>
                  <a:pt x="730373" y="145795"/>
                </a:lnTo>
                <a:close/>
              </a:path>
              <a:path w="803275" h="985519">
                <a:moveTo>
                  <a:pt x="792567" y="145795"/>
                </a:moveTo>
                <a:lnTo>
                  <a:pt x="730373" y="145795"/>
                </a:lnTo>
                <a:lnTo>
                  <a:pt x="732532" y="149605"/>
                </a:lnTo>
                <a:lnTo>
                  <a:pt x="793756" y="149605"/>
                </a:lnTo>
                <a:lnTo>
                  <a:pt x="792567" y="145795"/>
                </a:lnTo>
                <a:close/>
              </a:path>
              <a:path w="803275" h="985519">
                <a:moveTo>
                  <a:pt x="718583" y="57911"/>
                </a:moveTo>
                <a:lnTo>
                  <a:pt x="457196" y="57911"/>
                </a:lnTo>
                <a:lnTo>
                  <a:pt x="480945" y="58292"/>
                </a:lnTo>
                <a:lnTo>
                  <a:pt x="504440" y="59562"/>
                </a:lnTo>
                <a:lnTo>
                  <a:pt x="550414" y="64261"/>
                </a:lnTo>
                <a:lnTo>
                  <a:pt x="593848" y="72135"/>
                </a:lnTo>
                <a:lnTo>
                  <a:pt x="633726" y="82930"/>
                </a:lnTo>
                <a:lnTo>
                  <a:pt x="683891" y="104393"/>
                </a:lnTo>
                <a:lnTo>
                  <a:pt x="718943" y="130682"/>
                </a:lnTo>
                <a:lnTo>
                  <a:pt x="730957" y="147093"/>
                </a:lnTo>
                <a:lnTo>
                  <a:pt x="730373" y="145795"/>
                </a:lnTo>
                <a:lnTo>
                  <a:pt x="792567" y="145795"/>
                </a:lnTo>
                <a:lnTo>
                  <a:pt x="789555" y="136143"/>
                </a:lnTo>
                <a:lnTo>
                  <a:pt x="783205" y="121919"/>
                </a:lnTo>
                <a:lnTo>
                  <a:pt x="781935" y="119379"/>
                </a:lnTo>
                <a:lnTo>
                  <a:pt x="781046" y="118109"/>
                </a:lnTo>
                <a:lnTo>
                  <a:pt x="770632" y="102361"/>
                </a:lnTo>
                <a:lnTo>
                  <a:pt x="757805" y="87883"/>
                </a:lnTo>
                <a:lnTo>
                  <a:pt x="743454" y="75056"/>
                </a:lnTo>
                <a:lnTo>
                  <a:pt x="727452" y="63245"/>
                </a:lnTo>
                <a:lnTo>
                  <a:pt x="718583" y="57911"/>
                </a:lnTo>
                <a:close/>
              </a:path>
              <a:path w="803275" h="985519">
                <a:moveTo>
                  <a:pt x="145792" y="104647"/>
                </a:moveTo>
                <a:lnTo>
                  <a:pt x="132123" y="105384"/>
                </a:lnTo>
                <a:lnTo>
                  <a:pt x="124075" y="116077"/>
                </a:lnTo>
                <a:lnTo>
                  <a:pt x="145792" y="104647"/>
                </a:lnTo>
                <a:close/>
              </a:path>
              <a:path w="803275" h="985519">
                <a:moveTo>
                  <a:pt x="224786" y="104647"/>
                </a:moveTo>
                <a:lnTo>
                  <a:pt x="145792" y="104647"/>
                </a:lnTo>
                <a:lnTo>
                  <a:pt x="124075" y="116077"/>
                </a:lnTo>
                <a:lnTo>
                  <a:pt x="205990" y="116077"/>
                </a:lnTo>
                <a:lnTo>
                  <a:pt x="212340" y="111759"/>
                </a:lnTo>
                <a:lnTo>
                  <a:pt x="224786" y="104647"/>
                </a:lnTo>
                <a:close/>
              </a:path>
              <a:path w="803275" h="985519">
                <a:moveTo>
                  <a:pt x="456307" y="0"/>
                </a:moveTo>
                <a:lnTo>
                  <a:pt x="404999" y="1777"/>
                </a:lnTo>
                <a:lnTo>
                  <a:pt x="354580" y="6984"/>
                </a:lnTo>
                <a:lnTo>
                  <a:pt x="305812" y="15620"/>
                </a:lnTo>
                <a:lnTo>
                  <a:pt x="259965" y="27812"/>
                </a:lnTo>
                <a:lnTo>
                  <a:pt x="217420" y="43814"/>
                </a:lnTo>
                <a:lnTo>
                  <a:pt x="179193" y="64134"/>
                </a:lnTo>
                <a:lnTo>
                  <a:pt x="146935" y="89280"/>
                </a:lnTo>
                <a:lnTo>
                  <a:pt x="132123" y="105384"/>
                </a:lnTo>
                <a:lnTo>
                  <a:pt x="145792" y="104647"/>
                </a:lnTo>
                <a:lnTo>
                  <a:pt x="224786" y="104647"/>
                </a:lnTo>
                <a:lnTo>
                  <a:pt x="259965" y="88900"/>
                </a:lnTo>
                <a:lnTo>
                  <a:pt x="298573" y="76961"/>
                </a:lnTo>
                <a:lnTo>
                  <a:pt x="341118" y="67690"/>
                </a:lnTo>
                <a:lnTo>
                  <a:pt x="386584" y="61467"/>
                </a:lnTo>
                <a:lnTo>
                  <a:pt x="433574" y="58292"/>
                </a:lnTo>
                <a:lnTo>
                  <a:pt x="457196" y="57911"/>
                </a:lnTo>
                <a:lnTo>
                  <a:pt x="718583" y="57911"/>
                </a:lnTo>
                <a:lnTo>
                  <a:pt x="709926" y="52704"/>
                </a:lnTo>
                <a:lnTo>
                  <a:pt x="671191" y="34797"/>
                </a:lnTo>
                <a:lnTo>
                  <a:pt x="628138" y="20954"/>
                </a:lnTo>
                <a:lnTo>
                  <a:pt x="581656" y="10667"/>
                </a:lnTo>
                <a:lnTo>
                  <a:pt x="532634" y="3809"/>
                </a:lnTo>
                <a:lnTo>
                  <a:pt x="481834" y="380"/>
                </a:lnTo>
                <a:lnTo>
                  <a:pt x="456307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6373" y="2359278"/>
            <a:ext cx="45040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880" algn="r">
              <a:lnSpc>
                <a:spcPct val="100000"/>
              </a:lnSpc>
              <a:spcBef>
                <a:spcPts val="100"/>
              </a:spcBef>
              <a:tabLst>
                <a:tab pos="975360" algn="l"/>
                <a:tab pos="1645920" algn="l"/>
                <a:tab pos="3474720" algn="l"/>
                <a:tab pos="4206240" algn="l"/>
              </a:tabLst>
            </a:pPr>
            <a:r>
              <a:rPr sz="2400" spc="-5" dirty="0">
                <a:latin typeface="Courier New"/>
                <a:cs typeface="Courier New"/>
              </a:rPr>
              <a:t>125</a:t>
            </a:r>
            <a:r>
              <a:rPr sz="2400" spc="-7" baseline="-20833" dirty="0">
                <a:latin typeface="Courier New"/>
                <a:cs typeface="Courier New"/>
              </a:rPr>
              <a:t>10	</a:t>
            </a:r>
            <a:r>
              <a:rPr sz="2400" spc="-5" dirty="0">
                <a:latin typeface="Courier New"/>
                <a:cs typeface="Courier New"/>
              </a:rPr>
              <a:t>=&gt;	</a:t>
            </a:r>
            <a:r>
              <a:rPr sz="2400" dirty="0">
                <a:latin typeface="Courier New"/>
                <a:cs typeface="Courier New"/>
              </a:rPr>
              <a:t>5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x</a:t>
            </a:r>
            <a:r>
              <a:rPr sz="2400" spc="-5" dirty="0">
                <a:latin typeface="Courier New"/>
                <a:cs typeface="Courier New"/>
              </a:rPr>
              <a:t> 10</a:t>
            </a:r>
            <a:r>
              <a:rPr sz="2400" spc="-7" baseline="24305" dirty="0">
                <a:latin typeface="Courier New"/>
                <a:cs typeface="Courier New"/>
              </a:rPr>
              <a:t>0	</a:t>
            </a:r>
            <a:r>
              <a:rPr sz="2400" dirty="0">
                <a:latin typeface="Courier New"/>
                <a:cs typeface="Courier New"/>
              </a:rPr>
              <a:t>=	5</a:t>
            </a:r>
            <a:endParaRPr sz="2400">
              <a:latin typeface="Courier New"/>
              <a:cs typeface="Courier New"/>
            </a:endParaRPr>
          </a:p>
          <a:p>
            <a:pPr marR="55880" algn="r">
              <a:lnSpc>
                <a:spcPct val="100000"/>
              </a:lnSpc>
              <a:tabLst>
                <a:tab pos="1828800" algn="l"/>
                <a:tab pos="2377440" algn="l"/>
              </a:tabLst>
            </a:pPr>
            <a:r>
              <a:rPr sz="2400" dirty="0">
                <a:latin typeface="Courier New"/>
                <a:cs typeface="Courier New"/>
              </a:rPr>
              <a:t>2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x </a:t>
            </a:r>
            <a:r>
              <a:rPr sz="2400" spc="-5" dirty="0">
                <a:latin typeface="Courier New"/>
                <a:cs typeface="Courier New"/>
              </a:rPr>
              <a:t>10</a:t>
            </a:r>
            <a:r>
              <a:rPr sz="2400" spc="-7" baseline="24305" dirty="0">
                <a:latin typeface="Courier New"/>
                <a:cs typeface="Courier New"/>
              </a:rPr>
              <a:t>1	</a:t>
            </a:r>
            <a:r>
              <a:rPr sz="2400" dirty="0">
                <a:latin typeface="Courier New"/>
                <a:cs typeface="Courier New"/>
              </a:rPr>
              <a:t>=	</a:t>
            </a:r>
            <a:r>
              <a:rPr sz="2400" spc="-5" dirty="0">
                <a:latin typeface="Courier New"/>
                <a:cs typeface="Courier New"/>
              </a:rPr>
              <a:t>20</a:t>
            </a:r>
            <a:endParaRPr sz="2400">
              <a:latin typeface="Courier New"/>
              <a:cs typeface="Courier New"/>
            </a:endParaRPr>
          </a:p>
          <a:p>
            <a:pPr marL="109220" algn="ctr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1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x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10</a:t>
            </a:r>
            <a:r>
              <a:rPr sz="2400" spc="-7" baseline="24305" dirty="0">
                <a:latin typeface="Courier New"/>
                <a:cs typeface="Courier New"/>
              </a:rPr>
              <a:t>2</a:t>
            </a:r>
            <a:endParaRPr sz="2400" baseline="24305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9828" y="3090494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9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100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4065" y="3456813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ourier New"/>
                <a:cs typeface="Courier New"/>
              </a:rPr>
              <a:t>1</a:t>
            </a:r>
            <a:r>
              <a:rPr sz="2400" spc="-5" dirty="0">
                <a:latin typeface="Courier New"/>
                <a:cs typeface="Courier New"/>
              </a:rPr>
              <a:t>25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3361" y="350596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496055" y="3452748"/>
            <a:ext cx="1023619" cy="1358900"/>
            <a:chOff x="3496055" y="3452748"/>
            <a:chExt cx="1023619" cy="1358900"/>
          </a:xfrm>
        </p:grpSpPr>
        <p:sp>
          <p:nvSpPr>
            <p:cNvPr id="7" name="object 7"/>
            <p:cNvSpPr/>
            <p:nvPr/>
          </p:nvSpPr>
          <p:spPr>
            <a:xfrm>
              <a:off x="3505961" y="3462654"/>
              <a:ext cx="1003300" cy="1339215"/>
            </a:xfrm>
            <a:custGeom>
              <a:avLst/>
              <a:gdLst/>
              <a:ahLst/>
              <a:cxnLst/>
              <a:rect l="l" t="t" r="r" b="b"/>
              <a:pathLst>
                <a:path w="1003300" h="1339214">
                  <a:moveTo>
                    <a:pt x="876300" y="652907"/>
                  </a:moveTo>
                  <a:lnTo>
                    <a:pt x="114300" y="652907"/>
                  </a:lnTo>
                  <a:lnTo>
                    <a:pt x="69812" y="661890"/>
                  </a:lnTo>
                  <a:lnTo>
                    <a:pt x="33480" y="686387"/>
                  </a:lnTo>
                  <a:lnTo>
                    <a:pt x="8983" y="722719"/>
                  </a:lnTo>
                  <a:lnTo>
                    <a:pt x="0" y="767207"/>
                  </a:lnTo>
                  <a:lnTo>
                    <a:pt x="0" y="1224407"/>
                  </a:lnTo>
                  <a:lnTo>
                    <a:pt x="8983" y="1268894"/>
                  </a:lnTo>
                  <a:lnTo>
                    <a:pt x="33480" y="1305226"/>
                  </a:lnTo>
                  <a:lnTo>
                    <a:pt x="69812" y="1329723"/>
                  </a:lnTo>
                  <a:lnTo>
                    <a:pt x="114300" y="1338707"/>
                  </a:lnTo>
                  <a:lnTo>
                    <a:pt x="876300" y="1338707"/>
                  </a:lnTo>
                  <a:lnTo>
                    <a:pt x="920787" y="1329723"/>
                  </a:lnTo>
                  <a:lnTo>
                    <a:pt x="957119" y="1305226"/>
                  </a:lnTo>
                  <a:lnTo>
                    <a:pt x="981616" y="1268894"/>
                  </a:lnTo>
                  <a:lnTo>
                    <a:pt x="990600" y="1224407"/>
                  </a:lnTo>
                  <a:lnTo>
                    <a:pt x="990600" y="767207"/>
                  </a:lnTo>
                  <a:lnTo>
                    <a:pt x="981616" y="722719"/>
                  </a:lnTo>
                  <a:lnTo>
                    <a:pt x="957119" y="686387"/>
                  </a:lnTo>
                  <a:lnTo>
                    <a:pt x="920787" y="661890"/>
                  </a:lnTo>
                  <a:lnTo>
                    <a:pt x="876300" y="652907"/>
                  </a:lnTo>
                  <a:close/>
                </a:path>
                <a:path w="1003300" h="1339214">
                  <a:moveTo>
                    <a:pt x="1003300" y="0"/>
                  </a:moveTo>
                  <a:lnTo>
                    <a:pt x="577850" y="652907"/>
                  </a:lnTo>
                  <a:lnTo>
                    <a:pt x="825500" y="652907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5961" y="3462654"/>
              <a:ext cx="1003300" cy="1339215"/>
            </a:xfrm>
            <a:custGeom>
              <a:avLst/>
              <a:gdLst/>
              <a:ahLst/>
              <a:cxnLst/>
              <a:rect l="l" t="t" r="r" b="b"/>
              <a:pathLst>
                <a:path w="1003300" h="1339214">
                  <a:moveTo>
                    <a:pt x="0" y="767207"/>
                  </a:moveTo>
                  <a:lnTo>
                    <a:pt x="8983" y="722719"/>
                  </a:lnTo>
                  <a:lnTo>
                    <a:pt x="33480" y="686387"/>
                  </a:lnTo>
                  <a:lnTo>
                    <a:pt x="69812" y="661890"/>
                  </a:lnTo>
                  <a:lnTo>
                    <a:pt x="114300" y="652907"/>
                  </a:lnTo>
                  <a:lnTo>
                    <a:pt x="577850" y="652907"/>
                  </a:lnTo>
                  <a:lnTo>
                    <a:pt x="1003300" y="0"/>
                  </a:lnTo>
                  <a:lnTo>
                    <a:pt x="825500" y="652907"/>
                  </a:lnTo>
                  <a:lnTo>
                    <a:pt x="876300" y="652907"/>
                  </a:lnTo>
                  <a:lnTo>
                    <a:pt x="920787" y="661890"/>
                  </a:lnTo>
                  <a:lnTo>
                    <a:pt x="957119" y="686387"/>
                  </a:lnTo>
                  <a:lnTo>
                    <a:pt x="981616" y="722719"/>
                  </a:lnTo>
                  <a:lnTo>
                    <a:pt x="990600" y="767207"/>
                  </a:lnTo>
                  <a:lnTo>
                    <a:pt x="990600" y="938657"/>
                  </a:lnTo>
                  <a:lnTo>
                    <a:pt x="990600" y="1224407"/>
                  </a:lnTo>
                  <a:lnTo>
                    <a:pt x="981616" y="1268894"/>
                  </a:lnTo>
                  <a:lnTo>
                    <a:pt x="957119" y="1305226"/>
                  </a:lnTo>
                  <a:lnTo>
                    <a:pt x="920787" y="1329723"/>
                  </a:lnTo>
                  <a:lnTo>
                    <a:pt x="876300" y="1338707"/>
                  </a:lnTo>
                  <a:lnTo>
                    <a:pt x="825500" y="1338707"/>
                  </a:lnTo>
                  <a:lnTo>
                    <a:pt x="577850" y="1338707"/>
                  </a:lnTo>
                  <a:lnTo>
                    <a:pt x="114300" y="1338707"/>
                  </a:lnTo>
                  <a:lnTo>
                    <a:pt x="69812" y="1329723"/>
                  </a:lnTo>
                  <a:lnTo>
                    <a:pt x="33480" y="1305226"/>
                  </a:lnTo>
                  <a:lnTo>
                    <a:pt x="8983" y="1268894"/>
                  </a:lnTo>
                  <a:lnTo>
                    <a:pt x="0" y="1224407"/>
                  </a:lnTo>
                  <a:lnTo>
                    <a:pt x="0" y="938657"/>
                  </a:lnTo>
                  <a:lnTo>
                    <a:pt x="0" y="76720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65041" y="4301108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Base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15255" y="1133855"/>
            <a:ext cx="1315720" cy="1218565"/>
            <a:chOff x="4715255" y="1133855"/>
            <a:chExt cx="1315720" cy="1218565"/>
          </a:xfrm>
        </p:grpSpPr>
        <p:sp>
          <p:nvSpPr>
            <p:cNvPr id="11" name="object 11"/>
            <p:cNvSpPr/>
            <p:nvPr/>
          </p:nvSpPr>
          <p:spPr>
            <a:xfrm>
              <a:off x="4725161" y="1143761"/>
              <a:ext cx="1295400" cy="1198880"/>
            </a:xfrm>
            <a:custGeom>
              <a:avLst/>
              <a:gdLst/>
              <a:ahLst/>
              <a:cxnLst/>
              <a:rect l="l" t="t" r="r" b="b"/>
              <a:pathLst>
                <a:path w="1295400" h="1198880">
                  <a:moveTo>
                    <a:pt x="539750" y="762000"/>
                  </a:moveTo>
                  <a:lnTo>
                    <a:pt x="215900" y="762000"/>
                  </a:lnTo>
                  <a:lnTo>
                    <a:pt x="111125" y="1198626"/>
                  </a:lnTo>
                  <a:lnTo>
                    <a:pt x="539750" y="762000"/>
                  </a:lnTo>
                  <a:close/>
                </a:path>
                <a:path w="1295400" h="1198880">
                  <a:moveTo>
                    <a:pt x="1168400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1168400" y="762000"/>
                  </a:lnTo>
                  <a:lnTo>
                    <a:pt x="1217818" y="752014"/>
                  </a:lnTo>
                  <a:lnTo>
                    <a:pt x="1258189" y="724788"/>
                  </a:lnTo>
                  <a:lnTo>
                    <a:pt x="1285414" y="684418"/>
                  </a:lnTo>
                  <a:lnTo>
                    <a:pt x="1295400" y="635000"/>
                  </a:lnTo>
                  <a:lnTo>
                    <a:pt x="1295400" y="127000"/>
                  </a:lnTo>
                  <a:lnTo>
                    <a:pt x="1285414" y="77581"/>
                  </a:lnTo>
                  <a:lnTo>
                    <a:pt x="1258189" y="37211"/>
                  </a:lnTo>
                  <a:lnTo>
                    <a:pt x="1217818" y="9985"/>
                  </a:lnTo>
                  <a:lnTo>
                    <a:pt x="11684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25161" y="1143761"/>
              <a:ext cx="1295400" cy="1198880"/>
            </a:xfrm>
            <a:custGeom>
              <a:avLst/>
              <a:gdLst/>
              <a:ahLst/>
              <a:cxnLst/>
              <a:rect l="l" t="t" r="r" b="b"/>
              <a:pathLst>
                <a:path w="1295400" h="119888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215900" y="0"/>
                  </a:lnTo>
                  <a:lnTo>
                    <a:pt x="539750" y="0"/>
                  </a:lnTo>
                  <a:lnTo>
                    <a:pt x="1168400" y="0"/>
                  </a:lnTo>
                  <a:lnTo>
                    <a:pt x="1217818" y="9985"/>
                  </a:lnTo>
                  <a:lnTo>
                    <a:pt x="1258189" y="37211"/>
                  </a:lnTo>
                  <a:lnTo>
                    <a:pt x="1285414" y="77581"/>
                  </a:lnTo>
                  <a:lnTo>
                    <a:pt x="1295400" y="127000"/>
                  </a:lnTo>
                  <a:lnTo>
                    <a:pt x="1295400" y="444500"/>
                  </a:lnTo>
                  <a:lnTo>
                    <a:pt x="1295400" y="635000"/>
                  </a:lnTo>
                  <a:lnTo>
                    <a:pt x="1285414" y="684418"/>
                  </a:lnTo>
                  <a:lnTo>
                    <a:pt x="1258189" y="724788"/>
                  </a:lnTo>
                  <a:lnTo>
                    <a:pt x="1217818" y="752014"/>
                  </a:lnTo>
                  <a:lnTo>
                    <a:pt x="1168400" y="762000"/>
                  </a:lnTo>
                  <a:lnTo>
                    <a:pt x="539750" y="762000"/>
                  </a:lnTo>
                  <a:lnTo>
                    <a:pt x="111125" y="1198626"/>
                  </a:lnTo>
                  <a:lnTo>
                    <a:pt x="215900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444500"/>
                  </a:lnTo>
                  <a:lnTo>
                    <a:pt x="0" y="1270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32628" y="1366773"/>
            <a:ext cx="68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ght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17647" y="324357"/>
            <a:ext cx="3345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Decimal</a:t>
            </a:r>
            <a:r>
              <a:rPr spc="-6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decimal</a:t>
            </a:r>
          </a:p>
        </p:txBody>
      </p:sp>
      <p:sp>
        <p:nvSpPr>
          <p:cNvPr id="15" name="object 1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1638" y="812419"/>
            <a:ext cx="167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Fr</a:t>
            </a:r>
            <a:r>
              <a:rPr spc="5" dirty="0"/>
              <a:t>a</a:t>
            </a:r>
            <a:r>
              <a:rPr dirty="0"/>
              <a:t>cti</a:t>
            </a:r>
            <a:r>
              <a:rPr spc="5" dirty="0"/>
              <a:t>o</a:t>
            </a:r>
            <a:r>
              <a:rPr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2811906"/>
            <a:ext cx="1515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urier New"/>
                <a:cs typeface="Courier New"/>
              </a:rPr>
              <a:t>3.14</a:t>
            </a:r>
            <a:r>
              <a:rPr sz="2800" spc="-9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=&gt;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3975" y="2811906"/>
            <a:ext cx="163830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urier New"/>
                <a:cs typeface="Courier New"/>
              </a:rPr>
              <a:t>4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x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10</a:t>
            </a:r>
            <a:r>
              <a:rPr sz="2775" spc="-7" baseline="25525" dirty="0">
                <a:latin typeface="Courier New"/>
                <a:cs typeface="Courier New"/>
              </a:rPr>
              <a:t>-2</a:t>
            </a:r>
            <a:endParaRPr sz="2775" baseline="25525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1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x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10</a:t>
            </a:r>
            <a:r>
              <a:rPr sz="2775" spc="-7" baseline="25525" dirty="0">
                <a:latin typeface="Courier New"/>
                <a:cs typeface="Courier New"/>
              </a:rPr>
              <a:t>-1</a:t>
            </a:r>
            <a:endParaRPr sz="2775" baseline="25525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3</a:t>
            </a:r>
            <a:r>
              <a:rPr sz="2800" spc="-4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x</a:t>
            </a:r>
            <a:r>
              <a:rPr sz="2800" spc="-4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10</a:t>
            </a:r>
            <a:r>
              <a:rPr sz="2775" spc="-7" baseline="25525" dirty="0">
                <a:latin typeface="Courier New"/>
                <a:cs typeface="Courier New"/>
              </a:rPr>
              <a:t>0</a:t>
            </a:r>
            <a:endParaRPr sz="2775" baseline="25525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5089" y="2811906"/>
            <a:ext cx="14427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spc="-7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0.04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spc="-7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0.1</a:t>
            </a:r>
            <a:endParaRPr sz="280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  <a:tabLst>
                <a:tab pos="1269365" algn="l"/>
              </a:tabLst>
            </a:pP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u="heavy" spc="-7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3	</a:t>
            </a:r>
            <a:endParaRPr sz="2800">
              <a:latin typeface="Courier New"/>
              <a:cs typeface="Courier New"/>
            </a:endParaRPr>
          </a:p>
          <a:p>
            <a:pPr marL="578485">
              <a:lnSpc>
                <a:spcPct val="100000"/>
              </a:lnSpc>
            </a:pPr>
            <a:r>
              <a:rPr sz="2800" spc="-15" dirty="0">
                <a:latin typeface="Courier New"/>
                <a:cs typeface="Courier New"/>
              </a:rPr>
              <a:t>3</a:t>
            </a:r>
            <a:r>
              <a:rPr sz="2800" spc="-10" dirty="0">
                <a:latin typeface="Courier New"/>
                <a:cs typeface="Courier New"/>
              </a:rPr>
              <a:t>.14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733" y="812419"/>
            <a:ext cx="31896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27732" y="2708148"/>
            <a:ext cx="173990" cy="1295400"/>
          </a:xfrm>
          <a:custGeom>
            <a:avLst/>
            <a:gdLst/>
            <a:ahLst/>
            <a:cxnLst/>
            <a:rect l="l" t="t" r="r" b="b"/>
            <a:pathLst>
              <a:path w="173989" h="1295400">
                <a:moveTo>
                  <a:pt x="115824" y="144779"/>
                </a:moveTo>
                <a:lnTo>
                  <a:pt x="57912" y="144779"/>
                </a:lnTo>
                <a:lnTo>
                  <a:pt x="57912" y="1295400"/>
                </a:lnTo>
                <a:lnTo>
                  <a:pt x="115824" y="1295400"/>
                </a:lnTo>
                <a:lnTo>
                  <a:pt x="115824" y="144779"/>
                </a:lnTo>
                <a:close/>
              </a:path>
              <a:path w="173989" h="129540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295400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733" y="812419"/>
            <a:ext cx="31896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Decimal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76009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761365" algn="l"/>
              </a:tabLst>
            </a:pPr>
            <a:r>
              <a:rPr spc="-20" dirty="0"/>
              <a:t>Technique</a:t>
            </a:r>
          </a:p>
          <a:p>
            <a:pPr marL="1034415" lvl="1" indent="-229235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dirty="0">
                <a:latin typeface="Times New Roman"/>
                <a:cs typeface="Times New Roman"/>
              </a:rPr>
              <a:t>Multiply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5" dirty="0">
                <a:latin typeface="Times New Roman"/>
                <a:cs typeface="Times New Roman"/>
              </a:rPr>
              <a:t>2</a:t>
            </a:r>
            <a:r>
              <a:rPr sz="2850" i="1" spc="7" baseline="24853" dirty="0">
                <a:latin typeface="Times New Roman"/>
                <a:cs typeface="Times New Roman"/>
              </a:rPr>
              <a:t>n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“weight”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  <a:p>
            <a:pPr marL="1034415" marR="381000" lvl="1" indent="-22860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</a:t>
            </a:r>
            <a:r>
              <a:rPr sz="2400" spc="-5" dirty="0">
                <a:latin typeface="Times New Roman"/>
                <a:cs typeface="Times New Roman"/>
              </a:rPr>
              <a:t> 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endParaRPr sz="2400">
              <a:latin typeface="Times New Roman"/>
              <a:cs typeface="Times New Roman"/>
            </a:endParaRPr>
          </a:p>
          <a:p>
            <a:pPr marL="1034415" lvl="1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spc="-5" dirty="0">
                <a:latin typeface="Times New Roman"/>
                <a:cs typeface="Times New Roman"/>
              </a:rPr>
              <a:t>Add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results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9803" y="461518"/>
            <a:ext cx="1562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88744" y="2427936"/>
          <a:ext cx="3534409" cy="2899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15">
                <a:tc>
                  <a:txBody>
                    <a:bodyPr/>
                    <a:lstStyle/>
                    <a:p>
                      <a:pPr marL="31750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101011</a:t>
                      </a:r>
                      <a:r>
                        <a:rPr sz="3150" baseline="-21164" dirty="0">
                          <a:latin typeface="Courier New"/>
                          <a:cs typeface="Courier New"/>
                        </a:rPr>
                        <a:t>2</a:t>
                      </a:r>
                      <a:endParaRPr sz="3150" baseline="-21164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=&gt;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18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18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557008" y="2225167"/>
            <a:ext cx="52324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0</a:t>
            </a:r>
            <a:endParaRPr sz="2100">
              <a:latin typeface="Courier New"/>
              <a:cs typeface="Courier New"/>
            </a:endParaRPr>
          </a:p>
          <a:p>
            <a:pPr marL="77470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1</a:t>
            </a:r>
            <a:endParaRPr sz="2100">
              <a:latin typeface="Courier New"/>
              <a:cs typeface="Courier New"/>
            </a:endParaRPr>
          </a:p>
          <a:p>
            <a:pPr marL="7683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2</a:t>
            </a:r>
            <a:endParaRPr sz="2100">
              <a:latin typeface="Courier New"/>
              <a:cs typeface="Courier New"/>
            </a:endParaRPr>
          </a:p>
          <a:p>
            <a:pPr marL="7683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3</a:t>
            </a:r>
            <a:endParaRPr sz="2100">
              <a:latin typeface="Courier New"/>
              <a:cs typeface="Courier New"/>
            </a:endParaRPr>
          </a:p>
          <a:p>
            <a:pPr marL="77470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4</a:t>
            </a:r>
            <a:endParaRPr sz="2100">
              <a:latin typeface="Courier New"/>
              <a:cs typeface="Courier New"/>
            </a:endParaRPr>
          </a:p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5</a:t>
            </a:r>
            <a:endParaRPr sz="2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214871" y="2427936"/>
          <a:ext cx="1172210" cy="2412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188">
                <a:tc>
                  <a:txBody>
                    <a:bodyPr/>
                    <a:lstStyle/>
                    <a:p>
                      <a:pPr marL="31750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79">
                <a:tc>
                  <a:txBody>
                    <a:bodyPr/>
                    <a:lstStyle/>
                    <a:p>
                      <a:pPr marR="28194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61">
                <a:tc>
                  <a:txBody>
                    <a:bodyPr/>
                    <a:lstStyle/>
                    <a:p>
                      <a:pPr marR="282575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553">
                <a:tc>
                  <a:txBody>
                    <a:bodyPr/>
                    <a:lstStyle/>
                    <a:p>
                      <a:pPr marR="282575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8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533">
                <a:tc>
                  <a:txBody>
                    <a:bodyPr/>
                    <a:lstStyle/>
                    <a:p>
                      <a:pPr marR="28194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248146" y="4542942"/>
            <a:ext cx="1546860" cy="148844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3200" dirty="0">
                <a:latin typeface="Courier New"/>
                <a:cs typeface="Courier New"/>
              </a:rPr>
              <a:t>=</a:t>
            </a:r>
            <a:r>
              <a:rPr sz="3200" u="heavy" spc="66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32</a:t>
            </a:r>
            <a:endParaRPr sz="3200">
              <a:latin typeface="Courier New"/>
              <a:cs typeface="Courier New"/>
            </a:endParaRPr>
          </a:p>
          <a:p>
            <a:pPr marL="695960">
              <a:lnSpc>
                <a:spcPct val="100000"/>
              </a:lnSpc>
              <a:spcBef>
                <a:spcPts val="1920"/>
              </a:spcBef>
            </a:pPr>
            <a:r>
              <a:rPr sz="3200" spc="5" dirty="0">
                <a:latin typeface="Courier New"/>
                <a:cs typeface="Courier New"/>
              </a:rPr>
              <a:t>43</a:t>
            </a:r>
            <a:r>
              <a:rPr sz="3150" spc="7" baseline="-21164" dirty="0">
                <a:latin typeface="Courier New"/>
                <a:cs typeface="Courier New"/>
              </a:rPr>
              <a:t>10</a:t>
            </a:r>
            <a:endParaRPr sz="3150" baseline="-21164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76855" y="1286255"/>
            <a:ext cx="1391920" cy="1220470"/>
            <a:chOff x="2276855" y="1286255"/>
            <a:chExt cx="1391920" cy="1220470"/>
          </a:xfrm>
        </p:grpSpPr>
        <p:sp>
          <p:nvSpPr>
            <p:cNvPr id="8" name="object 8"/>
            <p:cNvSpPr/>
            <p:nvPr/>
          </p:nvSpPr>
          <p:spPr>
            <a:xfrm>
              <a:off x="2286761" y="1296161"/>
              <a:ext cx="1371600" cy="1200150"/>
            </a:xfrm>
            <a:custGeom>
              <a:avLst/>
              <a:gdLst/>
              <a:ahLst/>
              <a:cxnLst/>
              <a:rect l="l" t="t" r="r" b="b"/>
              <a:pathLst>
                <a:path w="1371600" h="1200150">
                  <a:moveTo>
                    <a:pt x="1143000" y="685800"/>
                  </a:moveTo>
                  <a:lnTo>
                    <a:pt x="800100" y="685800"/>
                  </a:lnTo>
                  <a:lnTo>
                    <a:pt x="904875" y="1200150"/>
                  </a:lnTo>
                  <a:lnTo>
                    <a:pt x="1143000" y="685800"/>
                  </a:lnTo>
                  <a:close/>
                </a:path>
                <a:path w="1371600" h="120015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761" y="1296161"/>
              <a:ext cx="1371600" cy="1200150"/>
            </a:xfrm>
            <a:custGeom>
              <a:avLst/>
              <a:gdLst/>
              <a:ahLst/>
              <a:cxnLst/>
              <a:rect l="l" t="t" r="r" b="b"/>
              <a:pathLst>
                <a:path w="1371600" h="120015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800100" y="0"/>
                  </a:lnTo>
                  <a:lnTo>
                    <a:pt x="11430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40005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0" y="685800"/>
                  </a:lnTo>
                  <a:lnTo>
                    <a:pt x="904875" y="1200150"/>
                  </a:lnTo>
                  <a:lnTo>
                    <a:pt x="8001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400050"/>
                  </a:lnTo>
                  <a:lnTo>
                    <a:pt x="0" y="1143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32329" y="1481073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Bit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“0”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442" y="461518"/>
            <a:ext cx="3289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12240" algn="l"/>
              </a:tabLst>
            </a:pPr>
            <a:r>
              <a:rPr dirty="0"/>
              <a:t>Binary	to</a:t>
            </a:r>
            <a:r>
              <a:rPr spc="-85" dirty="0"/>
              <a:t> </a:t>
            </a:r>
            <a:r>
              <a:rPr dirty="0"/>
              <a:t>Decimal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8702" y="1392911"/>
            <a:ext cx="5208905" cy="1443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0"/>
              </a:spcBef>
            </a:pPr>
            <a:r>
              <a:rPr sz="2600" spc="-20" dirty="0">
                <a:latin typeface="Times New Roman"/>
                <a:cs typeface="Times New Roman"/>
              </a:rPr>
              <a:t>1101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550" spc="322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+ 1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307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550" spc="307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550" baseline="26143">
              <a:latin typeface="Times New Roman"/>
              <a:cs typeface="Times New Roman"/>
            </a:endParaRPr>
          </a:p>
          <a:p>
            <a:pPr marL="789305">
              <a:lnSpc>
                <a:spcPct val="100000"/>
              </a:lnSpc>
              <a:spcBef>
                <a:spcPts val="605"/>
              </a:spcBef>
            </a:pP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6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 x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  <a:p>
            <a:pPr marL="77978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6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8</a:t>
            </a:r>
            <a:r>
              <a:rPr sz="26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+</a:t>
            </a:r>
            <a:r>
              <a:rPr sz="26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4</a:t>
            </a:r>
            <a:r>
              <a:rPr sz="26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+</a:t>
            </a:r>
            <a:r>
              <a:rPr sz="26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0</a:t>
            </a:r>
            <a:r>
              <a:rPr sz="26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+</a:t>
            </a:r>
            <a:r>
              <a:rPr sz="26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961" y="3201161"/>
            <a:ext cx="3886200" cy="7620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350"/>
              </a:spcBef>
            </a:pPr>
            <a:r>
              <a:rPr sz="2600" spc="-10" dirty="0">
                <a:latin typeface="Times New Roman"/>
                <a:cs typeface="Times New Roman"/>
              </a:rPr>
              <a:t>(1101)</a:t>
            </a:r>
            <a:r>
              <a:rPr sz="2550" spc="-15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240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600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(13)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5740" y="4304157"/>
            <a:ext cx="52260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1,</a:t>
            </a:r>
            <a:r>
              <a:rPr sz="2600" spc="-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2,</a:t>
            </a:r>
            <a:r>
              <a:rPr sz="26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4, 8,</a:t>
            </a:r>
            <a:r>
              <a:rPr sz="2600" spc="-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C0504D"/>
                </a:solidFill>
                <a:latin typeface="Times New Roman"/>
                <a:cs typeface="Times New Roman"/>
              </a:rPr>
              <a:t>16,</a:t>
            </a:r>
            <a:r>
              <a:rPr sz="26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C0504D"/>
                </a:solidFill>
                <a:latin typeface="Times New Roman"/>
                <a:cs typeface="Times New Roman"/>
              </a:rPr>
              <a:t>32,</a:t>
            </a:r>
            <a:r>
              <a:rPr sz="26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C0504D"/>
                </a:solidFill>
                <a:latin typeface="Times New Roman"/>
                <a:cs typeface="Times New Roman"/>
              </a:rPr>
              <a:t>64,</a:t>
            </a:r>
            <a:r>
              <a:rPr sz="26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128,</a:t>
            </a:r>
            <a:r>
              <a:rPr sz="2600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256,</a:t>
            </a:r>
            <a:r>
              <a:rPr sz="26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512,</a:t>
            </a:r>
            <a:r>
              <a:rPr sz="2600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….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Syllabus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4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5757" y="693682"/>
            <a:ext cx="8092485" cy="547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UNIT – I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Fundamentals of Digital Design: </a:t>
            </a:r>
            <a:r>
              <a:rPr lang="en-US" sz="2000" dirty="0"/>
              <a:t>Difference between Analog and Digital Signals, Number Systems: Decimal, Binary, Octal and Hexadecimal. Binary Addition and Subtraction, Digital Logic Gates, Boolean Algebra, Boolean Functions: Canonical Forms, Completely and Incompletely Specified Functions, Simplification of Boolean Functions using Boolean Algebra, Karnaugh Map and Quine-McCluskey Method, Realization of Boolean functions using Basic Gates and Universal Gates. </a:t>
            </a:r>
            <a:r>
              <a:rPr lang="en-IN" sz="2000" dirty="0"/>
              <a:t>									</a:t>
            </a:r>
            <a:r>
              <a:rPr lang="en-IN" sz="2000" b="1" dirty="0"/>
              <a:t>10Hrs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78992-5C17-C75B-B1DD-5D4C5157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45490" y="1512901"/>
          <a:ext cx="3538853" cy="2900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805">
                <a:tc>
                  <a:txBody>
                    <a:bodyPr/>
                    <a:lstStyle/>
                    <a:p>
                      <a:pPr marL="31750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10.1011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331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=&gt;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80278" y="1512901"/>
          <a:ext cx="2019300" cy="2900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805">
                <a:tc>
                  <a:txBody>
                    <a:bodyPr/>
                    <a:lstStyle/>
                    <a:p>
                      <a:pPr marL="31750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31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0.0625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0.125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553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0.0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79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0.5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61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0.0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2.0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68044" y="263778"/>
            <a:ext cx="6489700" cy="460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Binary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decimal</a:t>
            </a:r>
            <a:r>
              <a:rPr sz="3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(Fractions)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Times New Roman"/>
              <a:cs typeface="Times New Roman"/>
            </a:endParaRPr>
          </a:p>
          <a:p>
            <a:pPr marL="352996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-4</a:t>
            </a:r>
            <a:endParaRPr sz="2100">
              <a:latin typeface="Courier New"/>
              <a:cs typeface="Courier New"/>
            </a:endParaRPr>
          </a:p>
          <a:p>
            <a:pPr marL="352996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-3</a:t>
            </a:r>
            <a:endParaRPr sz="2100">
              <a:latin typeface="Courier New"/>
              <a:cs typeface="Courier New"/>
            </a:endParaRPr>
          </a:p>
          <a:p>
            <a:pPr marL="352996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-2</a:t>
            </a:r>
            <a:endParaRPr sz="2100">
              <a:latin typeface="Courier New"/>
              <a:cs typeface="Courier New"/>
            </a:endParaRPr>
          </a:p>
          <a:p>
            <a:pPr marL="3529965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2</a:t>
            </a:r>
            <a:r>
              <a:rPr sz="2100" spc="10" dirty="0">
                <a:latin typeface="Courier New"/>
                <a:cs typeface="Courier New"/>
              </a:rPr>
              <a:t>-1</a:t>
            </a:r>
            <a:endParaRPr sz="2100">
              <a:latin typeface="Courier New"/>
              <a:cs typeface="Courier New"/>
            </a:endParaRPr>
          </a:p>
          <a:p>
            <a:pPr marL="3529965">
              <a:lnSpc>
                <a:spcPct val="100000"/>
              </a:lnSpc>
              <a:spcBef>
                <a:spcPts val="5"/>
              </a:spcBef>
            </a:pPr>
            <a:r>
              <a:rPr sz="4800" spc="7" baseline="-16493" dirty="0">
                <a:latin typeface="Courier New"/>
                <a:cs typeface="Courier New"/>
              </a:rPr>
              <a:t>2</a:t>
            </a:r>
            <a:r>
              <a:rPr sz="2100" spc="5" dirty="0">
                <a:latin typeface="Courier New"/>
                <a:cs typeface="Courier New"/>
              </a:rPr>
              <a:t>0</a:t>
            </a:r>
            <a:endParaRPr sz="2100">
              <a:latin typeface="Courier New"/>
              <a:cs typeface="Courier New"/>
            </a:endParaRPr>
          </a:p>
          <a:p>
            <a:pPr marL="3529965">
              <a:lnSpc>
                <a:spcPct val="100000"/>
              </a:lnSpc>
            </a:pPr>
            <a:r>
              <a:rPr sz="4800" spc="7" baseline="-16493" dirty="0">
                <a:latin typeface="Courier New"/>
                <a:cs typeface="Courier New"/>
              </a:rPr>
              <a:t>2</a:t>
            </a:r>
            <a:r>
              <a:rPr sz="2100" spc="5" dirty="0">
                <a:latin typeface="Courier New"/>
                <a:cs typeface="Courier New"/>
              </a:rPr>
              <a:t>1</a:t>
            </a:r>
            <a:endParaRPr sz="2100">
              <a:latin typeface="Courier New"/>
              <a:cs typeface="Courier New"/>
            </a:endParaRPr>
          </a:p>
          <a:p>
            <a:pPr marL="4996180">
              <a:lnSpc>
                <a:spcPct val="100000"/>
              </a:lnSpc>
              <a:spcBef>
                <a:spcPts val="960"/>
              </a:spcBef>
            </a:pPr>
            <a:r>
              <a:rPr sz="3200" dirty="0">
                <a:latin typeface="Courier New"/>
                <a:cs typeface="Courier New"/>
              </a:rPr>
              <a:t>2.6875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9561" y="4389882"/>
            <a:ext cx="1752600" cy="45720"/>
          </a:xfrm>
          <a:custGeom>
            <a:avLst/>
            <a:gdLst/>
            <a:ahLst/>
            <a:cxnLst/>
            <a:rect l="l" t="t" r="r" b="b"/>
            <a:pathLst>
              <a:path w="1752600" h="45720">
                <a:moveTo>
                  <a:pt x="0" y="0"/>
                </a:moveTo>
                <a:lnTo>
                  <a:pt x="1752599" y="4572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702" y="461518"/>
            <a:ext cx="293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Octal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200" y="2199132"/>
            <a:ext cx="1333500" cy="173990"/>
          </a:xfrm>
          <a:custGeom>
            <a:avLst/>
            <a:gdLst/>
            <a:ahLst/>
            <a:cxnLst/>
            <a:rect l="l" t="t" r="r" b="b"/>
            <a:pathLst>
              <a:path w="133350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1333500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2"/>
                </a:lnTo>
                <a:close/>
              </a:path>
              <a:path w="1333500" h="173989">
                <a:moveTo>
                  <a:pt x="1333500" y="57912"/>
                </a:moveTo>
                <a:lnTo>
                  <a:pt x="173736" y="57912"/>
                </a:lnTo>
                <a:lnTo>
                  <a:pt x="173736" y="115823"/>
                </a:lnTo>
                <a:lnTo>
                  <a:pt x="1333500" y="115823"/>
                </a:lnTo>
                <a:lnTo>
                  <a:pt x="1333500" y="57912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702" y="812419"/>
            <a:ext cx="293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Octal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Decimal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76009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761365" algn="l"/>
              </a:tabLst>
            </a:pPr>
            <a:r>
              <a:rPr spc="-20" dirty="0"/>
              <a:t>Technique</a:t>
            </a:r>
          </a:p>
          <a:p>
            <a:pPr marL="1034415" lvl="1" indent="-229235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dirty="0">
                <a:latin typeface="Times New Roman"/>
                <a:cs typeface="Times New Roman"/>
              </a:rPr>
              <a:t>Multiply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8</a:t>
            </a:r>
            <a:r>
              <a:rPr sz="2850" i="1" spc="7" baseline="24853" dirty="0">
                <a:latin typeface="Times New Roman"/>
                <a:cs typeface="Times New Roman"/>
              </a:rPr>
              <a:t>n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“weight”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  <a:p>
            <a:pPr marL="1034415" marR="384810" lvl="1" indent="-22860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</a:t>
            </a:r>
            <a:r>
              <a:rPr sz="2400" spc="-5" dirty="0">
                <a:latin typeface="Times New Roman"/>
                <a:cs typeface="Times New Roman"/>
              </a:rPr>
              <a:t> 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endParaRPr sz="2400">
              <a:latin typeface="Times New Roman"/>
              <a:cs typeface="Times New Roman"/>
            </a:endParaRPr>
          </a:p>
          <a:p>
            <a:pPr marL="1034415" lvl="1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1035685" algn="l"/>
              </a:tabLst>
            </a:pPr>
            <a:r>
              <a:rPr sz="2400" spc="-5" dirty="0">
                <a:latin typeface="Times New Roman"/>
                <a:cs typeface="Times New Roman"/>
              </a:rPr>
              <a:t>Add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results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1960" y="2636912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579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88744" y="2703780"/>
          <a:ext cx="2668268" cy="1436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731">
                <a:tc>
                  <a:txBody>
                    <a:bodyPr/>
                    <a:lstStyle/>
                    <a:p>
                      <a:pPr marL="31750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724</a:t>
                      </a:r>
                      <a:r>
                        <a:rPr sz="3150" baseline="-21164" dirty="0">
                          <a:latin typeface="Courier New"/>
                          <a:cs typeface="Courier New"/>
                        </a:rPr>
                        <a:t>8</a:t>
                      </a:r>
                      <a:endParaRPr sz="3150" baseline="-21164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31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=&gt;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4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318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318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7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688074" y="2500960"/>
            <a:ext cx="52768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05"/>
              </a:spcBef>
            </a:pPr>
            <a:r>
              <a:rPr sz="4800" spc="15" baseline="-16493" dirty="0">
                <a:latin typeface="Courier New"/>
                <a:cs typeface="Courier New"/>
              </a:rPr>
              <a:t>8</a:t>
            </a:r>
            <a:r>
              <a:rPr sz="2100" spc="10" dirty="0">
                <a:latin typeface="Courier New"/>
                <a:cs typeface="Courier New"/>
              </a:rPr>
              <a:t>0</a:t>
            </a:r>
            <a:endParaRPr sz="21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4800" spc="15" baseline="-16493" dirty="0">
                <a:latin typeface="Courier New"/>
                <a:cs typeface="Courier New"/>
              </a:rPr>
              <a:t>8</a:t>
            </a:r>
            <a:r>
              <a:rPr sz="2100" spc="10" dirty="0">
                <a:latin typeface="Courier New"/>
                <a:cs typeface="Courier New"/>
              </a:rPr>
              <a:t>1</a:t>
            </a:r>
            <a:endParaRPr sz="21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</a:pPr>
            <a:r>
              <a:rPr sz="4800" spc="15" baseline="-16493" dirty="0">
                <a:latin typeface="Courier New"/>
                <a:cs typeface="Courier New"/>
              </a:rPr>
              <a:t>8</a:t>
            </a:r>
            <a:r>
              <a:rPr sz="2100" spc="10" dirty="0">
                <a:latin typeface="Courier New"/>
                <a:cs typeface="Courier New"/>
              </a:rPr>
              <a:t>2</a:t>
            </a:r>
            <a:endParaRPr sz="2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45810" y="2703780"/>
          <a:ext cx="1568450" cy="1984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805">
                <a:tc>
                  <a:txBody>
                    <a:bodyPr/>
                    <a:lstStyle/>
                    <a:p>
                      <a:pPr marL="75565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0">
                        <a:lnSpc>
                          <a:spcPts val="33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4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24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3415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553">
                <a:tc>
                  <a:txBody>
                    <a:bodyPr/>
                    <a:lstStyle/>
                    <a:p>
                      <a:pPr marL="31750">
                        <a:lnSpc>
                          <a:spcPts val="3415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415"/>
                        </a:lnSpc>
                      </a:pPr>
                      <a:r>
                        <a:rPr sz="32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448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3415"/>
                        </a:lnSpc>
                      </a:pPr>
                      <a:r>
                        <a:rPr sz="3200" spc="5" dirty="0">
                          <a:latin typeface="Courier New"/>
                          <a:cs typeface="Courier New"/>
                        </a:rPr>
                        <a:t>468</a:t>
                      </a:r>
                      <a:r>
                        <a:rPr sz="3150" spc="7" baseline="-21164" dirty="0">
                          <a:latin typeface="Courier New"/>
                          <a:cs typeface="Courier New"/>
                        </a:rPr>
                        <a:t>10</a:t>
                      </a:r>
                      <a:endParaRPr sz="3150" baseline="-21164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0409" y="537718"/>
            <a:ext cx="304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63320" algn="l"/>
              </a:tabLst>
            </a:pPr>
            <a:r>
              <a:rPr dirty="0"/>
              <a:t>Octal	to</a:t>
            </a:r>
            <a:r>
              <a:rPr spc="-85" dirty="0"/>
              <a:t> </a:t>
            </a:r>
            <a:r>
              <a:rPr dirty="0"/>
              <a:t>Decimal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8702" y="1392911"/>
            <a:ext cx="3935729" cy="1443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0"/>
              </a:spcBef>
            </a:pPr>
            <a:r>
              <a:rPr sz="2600" spc="5" dirty="0">
                <a:latin typeface="Times New Roman"/>
                <a:cs typeface="Times New Roman"/>
              </a:rPr>
              <a:t>137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550" spc="300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550" spc="3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7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 </a:t>
            </a:r>
            <a:r>
              <a:rPr sz="2600" spc="10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550" spc="15" baseline="26143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550" baseline="26143">
              <a:latin typeface="Times New Roman"/>
              <a:cs typeface="Times New Roman"/>
            </a:endParaRPr>
          </a:p>
          <a:p>
            <a:pPr marL="622935">
              <a:lnSpc>
                <a:spcPct val="100000"/>
              </a:lnSpc>
              <a:spcBef>
                <a:spcPts val="605"/>
              </a:spcBef>
            </a:pP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6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64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7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x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  <a:p>
            <a:pPr marL="615315">
              <a:lnSpc>
                <a:spcPct val="100000"/>
              </a:lnSpc>
              <a:spcBef>
                <a:spcPts val="600"/>
              </a:spcBef>
              <a:tabLst>
                <a:tab pos="2060575" algn="l"/>
              </a:tabLst>
            </a:pP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 64</a:t>
            </a:r>
            <a:r>
              <a:rPr sz="2600" spc="-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+ 24	+</a:t>
            </a:r>
            <a:r>
              <a:rPr sz="2600" spc="-5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7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2361" y="3277361"/>
            <a:ext cx="3886200" cy="6858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624205">
              <a:lnSpc>
                <a:spcPct val="100000"/>
              </a:lnSpc>
              <a:spcBef>
                <a:spcPts val="750"/>
              </a:spcBef>
            </a:pPr>
            <a:r>
              <a:rPr sz="2600" spc="5" dirty="0">
                <a:latin typeface="Times New Roman"/>
                <a:cs typeface="Times New Roman"/>
              </a:rPr>
              <a:t>(137)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550" spc="254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600" spc="-4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(95)</a:t>
            </a:r>
            <a:r>
              <a:rPr sz="2550" spc="7" baseline="-2124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304157"/>
            <a:ext cx="610679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Times New Roman"/>
                <a:cs typeface="Times New Roman"/>
              </a:rPr>
              <a:t>Digits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" dirty="0">
                <a:latin typeface="Times New Roman"/>
                <a:cs typeface="Times New Roman"/>
              </a:rPr>
              <a:t> Octal </a:t>
            </a:r>
            <a:r>
              <a:rPr sz="2600" dirty="0">
                <a:latin typeface="Times New Roman"/>
                <a:cs typeface="Times New Roman"/>
              </a:rPr>
              <a:t>number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system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–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7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905" y="812419"/>
            <a:ext cx="42481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325" y="4134358"/>
            <a:ext cx="2533650" cy="686435"/>
            <a:chOff x="1211325" y="4134358"/>
            <a:chExt cx="2533650" cy="686435"/>
          </a:xfrm>
        </p:grpSpPr>
        <p:sp>
          <p:nvSpPr>
            <p:cNvPr id="16" name="object 16"/>
            <p:cNvSpPr/>
            <p:nvPr/>
          </p:nvSpPr>
          <p:spPr>
            <a:xfrm>
              <a:off x="1221485" y="4144518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5" y="4144518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3800" y="2743200"/>
            <a:ext cx="1544320" cy="1468755"/>
          </a:xfrm>
          <a:custGeom>
            <a:avLst/>
            <a:gdLst/>
            <a:ahLst/>
            <a:cxnLst/>
            <a:rect l="l" t="t" r="r" b="b"/>
            <a:pathLst>
              <a:path w="1544320" h="1468754">
                <a:moveTo>
                  <a:pt x="145917" y="98642"/>
                </a:moveTo>
                <a:lnTo>
                  <a:pt x="106022" y="140655"/>
                </a:lnTo>
                <a:lnTo>
                  <a:pt x="1504061" y="1468755"/>
                </a:lnTo>
                <a:lnTo>
                  <a:pt x="1543939" y="1426845"/>
                </a:lnTo>
                <a:lnTo>
                  <a:pt x="145917" y="98642"/>
                </a:lnTo>
                <a:close/>
              </a:path>
              <a:path w="1544320" h="1468754">
                <a:moveTo>
                  <a:pt x="0" y="0"/>
                </a:moveTo>
                <a:lnTo>
                  <a:pt x="66166" y="182625"/>
                </a:lnTo>
                <a:lnTo>
                  <a:pt x="106022" y="140655"/>
                </a:lnTo>
                <a:lnTo>
                  <a:pt x="84962" y="120650"/>
                </a:lnTo>
                <a:lnTo>
                  <a:pt x="124967" y="78739"/>
                </a:lnTo>
                <a:lnTo>
                  <a:pt x="164816" y="78739"/>
                </a:lnTo>
                <a:lnTo>
                  <a:pt x="185800" y="56641"/>
                </a:lnTo>
                <a:lnTo>
                  <a:pt x="0" y="0"/>
                </a:lnTo>
                <a:close/>
              </a:path>
              <a:path w="1544320" h="1468754">
                <a:moveTo>
                  <a:pt x="124967" y="78739"/>
                </a:moveTo>
                <a:lnTo>
                  <a:pt x="84962" y="120650"/>
                </a:lnTo>
                <a:lnTo>
                  <a:pt x="106022" y="140655"/>
                </a:lnTo>
                <a:lnTo>
                  <a:pt x="145917" y="98642"/>
                </a:lnTo>
                <a:lnTo>
                  <a:pt x="124967" y="78739"/>
                </a:lnTo>
                <a:close/>
              </a:path>
              <a:path w="1544320" h="1468754">
                <a:moveTo>
                  <a:pt x="164816" y="78739"/>
                </a:moveTo>
                <a:lnTo>
                  <a:pt x="124967" y="78739"/>
                </a:lnTo>
                <a:lnTo>
                  <a:pt x="145917" y="98642"/>
                </a:lnTo>
                <a:lnTo>
                  <a:pt x="164816" y="78739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905" y="812419"/>
            <a:ext cx="42481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Decimal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644" y="1412909"/>
            <a:ext cx="7463155" cy="246126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3718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337820" algn="l"/>
              </a:tabLst>
            </a:pP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611505" marR="55880" lvl="1" indent="-228600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612140" algn="l"/>
              </a:tabLst>
            </a:pPr>
            <a:r>
              <a:rPr sz="2400" dirty="0">
                <a:latin typeface="Times New Roman"/>
                <a:cs typeface="Times New Roman"/>
              </a:rPr>
              <a:t>Multiply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16</a:t>
            </a:r>
            <a:r>
              <a:rPr sz="2850" i="1" baseline="24853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“weight”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  <a:p>
            <a:pPr marL="611505" marR="161925" lvl="1" indent="-22860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61214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</a:t>
            </a:r>
            <a:r>
              <a:rPr sz="2400" spc="-5" dirty="0">
                <a:latin typeface="Times New Roman"/>
                <a:cs typeface="Times New Roman"/>
              </a:rPr>
              <a:t> 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endParaRPr sz="2400">
              <a:latin typeface="Times New Roman"/>
              <a:cs typeface="Times New Roman"/>
            </a:endParaRPr>
          </a:p>
          <a:p>
            <a:pPr marL="611505" lvl="1" indent="-229235">
              <a:lnSpc>
                <a:spcPct val="100000"/>
              </a:lnSpc>
              <a:spcBef>
                <a:spcPts val="39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612140" algn="l"/>
              </a:tabLst>
            </a:pPr>
            <a:r>
              <a:rPr sz="2400" dirty="0">
                <a:latin typeface="Times New Roman"/>
                <a:cs typeface="Times New Roman"/>
              </a:rPr>
              <a:t>Add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results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8600" y="2362200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579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0690" y="2817080"/>
          <a:ext cx="7925433" cy="1445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9249">
                <a:tc>
                  <a:txBody>
                    <a:bodyPr/>
                    <a:lstStyle/>
                    <a:p>
                      <a:pPr marL="31750">
                        <a:lnSpc>
                          <a:spcPts val="3379"/>
                        </a:lnSpc>
                      </a:pPr>
                      <a:r>
                        <a:rPr sz="3200" spc="5" dirty="0">
                          <a:latin typeface="Courier New"/>
                          <a:cs typeface="Courier New"/>
                        </a:rPr>
                        <a:t>ABC</a:t>
                      </a:r>
                      <a:r>
                        <a:rPr sz="3150" spc="7" baseline="-21164" dirty="0">
                          <a:latin typeface="Courier New"/>
                          <a:cs typeface="Courier New"/>
                        </a:rPr>
                        <a:t>16</a:t>
                      </a:r>
                      <a:endParaRPr sz="3150" baseline="-21164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379"/>
                        </a:lnSpc>
                      </a:pPr>
                      <a:r>
                        <a:rPr sz="3200" spc="100" dirty="0">
                          <a:latin typeface="Courier New"/>
                          <a:cs typeface="Courier New"/>
                        </a:rPr>
                        <a:t>=&gt;C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9"/>
                        </a:lnSpc>
                      </a:pPr>
                      <a:r>
                        <a:rPr sz="3200" spc="1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3150" spc="15" baseline="25132" dirty="0">
                          <a:latin typeface="Courier New"/>
                          <a:cs typeface="Courier New"/>
                        </a:rPr>
                        <a:t>0</a:t>
                      </a:r>
                      <a:endParaRPr sz="3150" baseline="25132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9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79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B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3200" spc="1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3150" spc="15" baseline="25132" dirty="0">
                          <a:latin typeface="Courier New"/>
                          <a:cs typeface="Courier New"/>
                        </a:rPr>
                        <a:t>1</a:t>
                      </a:r>
                      <a:endParaRPr sz="3150" baseline="25132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321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1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176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45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A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0"/>
                        </a:lnSpc>
                      </a:pPr>
                      <a:r>
                        <a:rPr sz="3200" spc="10" dirty="0"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3150" spc="15" baseline="25132" dirty="0">
                          <a:latin typeface="Courier New"/>
                          <a:cs typeface="Courier New"/>
                        </a:rPr>
                        <a:t>2</a:t>
                      </a:r>
                      <a:endParaRPr sz="3150" baseline="25132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x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345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256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45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=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3450"/>
                        </a:lnSpc>
                      </a:pPr>
                      <a:r>
                        <a:rPr sz="32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2560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276845" y="4452873"/>
            <a:ext cx="1379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ourier New"/>
                <a:cs typeface="Courier New"/>
              </a:rPr>
              <a:t>2748</a:t>
            </a:r>
            <a:r>
              <a:rPr sz="3150" spc="7" baseline="-21164" dirty="0">
                <a:latin typeface="Courier New"/>
                <a:cs typeface="Courier New"/>
              </a:rPr>
              <a:t>10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561" y="812419"/>
            <a:ext cx="2893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5035" algn="l"/>
                <a:tab pos="1455420" algn="l"/>
              </a:tabLst>
            </a:pPr>
            <a:r>
              <a:rPr dirty="0"/>
              <a:t>Hex	to	D</a:t>
            </a:r>
            <a:r>
              <a:rPr spc="5" dirty="0"/>
              <a:t>e</a:t>
            </a:r>
            <a:r>
              <a:rPr dirty="0"/>
              <a:t>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5786" y="1391691"/>
            <a:ext cx="5570220" cy="15354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43330" algn="l"/>
              </a:tabLst>
            </a:pPr>
            <a:r>
              <a:rPr sz="2800" spc="-5" dirty="0">
                <a:latin typeface="Times New Roman"/>
                <a:cs typeface="Times New Roman"/>
              </a:rPr>
              <a:t>BAD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	</a:t>
            </a:r>
            <a:r>
              <a:rPr sz="2800" spc="-55" dirty="0">
                <a:latin typeface="Times New Roman"/>
                <a:cs typeface="Times New Roman"/>
              </a:rPr>
              <a:t>11</a:t>
            </a:r>
            <a:r>
              <a:rPr sz="2800" spc="-5" dirty="0">
                <a:latin typeface="Times New Roman"/>
                <a:cs typeface="Times New Roman"/>
              </a:rPr>
              <a:t> x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2775" spc="7" baseline="2552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775" spc="337" baseline="255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</a:t>
            </a:r>
            <a:r>
              <a:rPr sz="2800" dirty="0">
                <a:latin typeface="Times New Roman"/>
                <a:cs typeface="Times New Roman"/>
              </a:rPr>
              <a:t>10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x 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2775" spc="7" baseline="2552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775" spc="337" baseline="255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13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x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2775" spc="7" baseline="25525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775" baseline="25525">
              <a:latin typeface="Times New Roman"/>
              <a:cs typeface="Times New Roman"/>
            </a:endParaRPr>
          </a:p>
          <a:p>
            <a:pPr marL="815975">
              <a:lnSpc>
                <a:spcPct val="100000"/>
              </a:lnSpc>
              <a:spcBef>
                <a:spcPts val="605"/>
              </a:spcBef>
              <a:tabLst>
                <a:tab pos="1193800" algn="l"/>
              </a:tabLst>
            </a:pP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	</a:t>
            </a:r>
            <a:r>
              <a:rPr sz="2800" spc="-55" dirty="0">
                <a:latin typeface="Times New Roman"/>
                <a:cs typeface="Times New Roman"/>
              </a:rPr>
              <a:t>11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x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256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</a:t>
            </a:r>
            <a:r>
              <a:rPr sz="2800" spc="-5" dirty="0">
                <a:latin typeface="Times New Roman"/>
                <a:cs typeface="Times New Roman"/>
              </a:rPr>
              <a:t> x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</a:t>
            </a:r>
            <a:r>
              <a:rPr sz="2800" dirty="0">
                <a:latin typeface="Times New Roman"/>
                <a:cs typeface="Times New Roman"/>
              </a:rPr>
              <a:t>13 </a:t>
            </a:r>
            <a:r>
              <a:rPr sz="2800" spc="-5" dirty="0">
                <a:latin typeface="Times New Roman"/>
                <a:cs typeface="Times New Roman"/>
              </a:rPr>
              <a:t>x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825500">
              <a:lnSpc>
                <a:spcPct val="100000"/>
              </a:lnSpc>
              <a:spcBef>
                <a:spcPts val="600"/>
              </a:spcBef>
            </a:pP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8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2816</a:t>
            </a:r>
            <a:r>
              <a:rPr sz="28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+</a:t>
            </a:r>
            <a:r>
              <a:rPr sz="28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160</a:t>
            </a:r>
            <a:r>
              <a:rPr sz="28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+</a:t>
            </a:r>
            <a:r>
              <a:rPr sz="2800" spc="-2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13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6161" y="3201161"/>
            <a:ext cx="3886200" cy="8382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461009" algn="ctr">
              <a:lnSpc>
                <a:spcPct val="100000"/>
              </a:lnSpc>
              <a:spcBef>
                <a:spcPts val="2300"/>
              </a:spcBef>
            </a:pPr>
            <a:r>
              <a:rPr sz="2800" dirty="0">
                <a:latin typeface="Times New Roman"/>
                <a:cs typeface="Times New Roman"/>
              </a:rPr>
              <a:t>(BAD)</a:t>
            </a:r>
            <a:r>
              <a:rPr sz="2775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2775" spc="375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800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(2989)</a:t>
            </a:r>
            <a:r>
              <a:rPr sz="2775" baseline="-21021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2775" baseline="-2102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486732"/>
            <a:ext cx="6687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A</a:t>
            </a:r>
            <a:r>
              <a:rPr sz="2800" spc="-15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10, B</a:t>
            </a:r>
            <a:r>
              <a:rPr sz="2800" spc="-1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8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C0504D"/>
                </a:solidFill>
                <a:latin typeface="Times New Roman"/>
                <a:cs typeface="Times New Roman"/>
              </a:rPr>
              <a:t>11,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 C</a:t>
            </a:r>
            <a:r>
              <a:rPr sz="28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2800" spc="-1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12,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D =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13, E =</a:t>
            </a:r>
            <a:r>
              <a:rPr sz="2800" spc="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14, F =</a:t>
            </a:r>
            <a:r>
              <a:rPr sz="280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504D"/>
                </a:solidFill>
                <a:latin typeface="Times New Roman"/>
                <a:cs typeface="Times New Roman"/>
              </a:rPr>
              <a:t>15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720" y="749934"/>
            <a:ext cx="568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Number</a:t>
            </a:r>
            <a:r>
              <a:rPr sz="3600" spc="-85" dirty="0"/>
              <a:t> </a:t>
            </a:r>
            <a:r>
              <a:rPr sz="3600" spc="-5" dirty="0"/>
              <a:t>System</a:t>
            </a:r>
            <a:r>
              <a:rPr sz="3600" spc="-15" dirty="0"/>
              <a:t> </a:t>
            </a:r>
            <a:r>
              <a:rPr sz="3600" dirty="0"/>
              <a:t>Conversions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444" y="1614881"/>
            <a:ext cx="7616825" cy="412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Decimal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5" dirty="0">
                <a:latin typeface="Times New Roman"/>
                <a:cs typeface="Times New Roman"/>
              </a:rPr>
              <a:t> Base-k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[Successive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division]</a:t>
            </a:r>
            <a:endParaRPr sz="24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950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Divide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decimal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converted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‘k’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50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remainder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least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35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Divide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quotient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divide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‘k’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39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Record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 as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</a:t>
            </a:r>
            <a:endParaRPr sz="2000">
              <a:latin typeface="Times New Roman"/>
              <a:cs typeface="Times New Roman"/>
            </a:endParaRPr>
          </a:p>
          <a:p>
            <a:pPr marL="802005" marR="309245" lvl="1" indent="-515620">
              <a:lnSpc>
                <a:spcPct val="160100"/>
              </a:lnSpc>
              <a:spcBef>
                <a:spcPts val="405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getting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left,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quotient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becomes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zero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 </a:t>
            </a:r>
            <a:r>
              <a:rPr sz="2000" spc="5" dirty="0">
                <a:latin typeface="Times New Roman"/>
                <a:cs typeface="Times New Roman"/>
              </a:rPr>
              <a:t>3.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35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last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remainder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thus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obtained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Significant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Digit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5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1903" y="647126"/>
            <a:ext cx="8092485" cy="547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UNIT – II</a:t>
            </a:r>
          </a:p>
          <a:p>
            <a:pPr algn="ctr"/>
            <a:endParaRPr lang="en-US" sz="2000" b="1" dirty="0"/>
          </a:p>
          <a:p>
            <a:pPr algn="just"/>
            <a:r>
              <a:rPr lang="en-US" sz="2000" b="1" dirty="0"/>
              <a:t>Combinational Logic and Sequential Logic Circuits: </a:t>
            </a:r>
            <a:r>
              <a:rPr lang="en-IN" sz="2000" dirty="0"/>
              <a:t>Introduction to Combinational Logic Circuits, Half/Full Adders/Subtractors, Parallel Adders/Subtractors, Binary Comparators, Decoders, Encoders, Multiplexers. Basic Bistable Element, SR Flip-Flop, D Flip Flop, JK Flip Flop, T Flip Flop, Master Slave JK Flip Flop, Characteristic Equations, Conversion of Flip Flops.</a:t>
            </a:r>
            <a:r>
              <a:rPr lang="en-US" sz="2000" dirty="0"/>
              <a:t>    </a:t>
            </a:r>
          </a:p>
          <a:p>
            <a:pPr algn="r"/>
            <a:r>
              <a:rPr lang="en-US" sz="2000" dirty="0"/>
              <a:t> </a:t>
            </a:r>
            <a:r>
              <a:rPr lang="en-US" sz="2000" b="1" dirty="0"/>
              <a:t>10Hrs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8DD1-0134-ED1E-8EA8-026BB018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720" y="399034"/>
            <a:ext cx="568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Number</a:t>
            </a:r>
            <a:r>
              <a:rPr sz="3600" spc="-85" dirty="0"/>
              <a:t> </a:t>
            </a:r>
            <a:r>
              <a:rPr sz="3600" spc="-5" dirty="0"/>
              <a:t>System</a:t>
            </a:r>
            <a:r>
              <a:rPr sz="3600" spc="-15" dirty="0"/>
              <a:t> </a:t>
            </a:r>
            <a:r>
              <a:rPr sz="3600" dirty="0"/>
              <a:t>Conversions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444" y="1614881"/>
            <a:ext cx="7362825" cy="358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b="1" dirty="0">
                <a:latin typeface="Times New Roman"/>
                <a:cs typeface="Times New Roman"/>
              </a:rPr>
              <a:t>Decimal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Base-k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[Successive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Multiplication]</a:t>
            </a:r>
            <a:endParaRPr sz="24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950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Multiply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fractional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decimal </a:t>
            </a:r>
            <a:r>
              <a:rPr sz="2000" spc="-15" dirty="0">
                <a:latin typeface="Times New Roman"/>
                <a:cs typeface="Times New Roman"/>
              </a:rPr>
              <a:t>number,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converted,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‘k’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50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5" dirty="0">
                <a:latin typeface="Times New Roman"/>
                <a:cs typeface="Times New Roman"/>
              </a:rPr>
              <a:t> 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35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spc="-5" dirty="0">
                <a:latin typeface="Times New Roman"/>
                <a:cs typeface="Times New Roman"/>
              </a:rPr>
              <a:t>Multiply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fractional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Step</a:t>
            </a:r>
            <a:r>
              <a:rPr sz="2000" dirty="0">
                <a:latin typeface="Times New Roman"/>
                <a:cs typeface="Times New Roman"/>
              </a:rPr>
              <a:t> 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‘k’</a:t>
            </a:r>
            <a:endParaRPr sz="20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839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Record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digit</a:t>
            </a:r>
            <a:endParaRPr sz="2000">
              <a:latin typeface="Times New Roman"/>
              <a:cs typeface="Times New Roman"/>
            </a:endParaRPr>
          </a:p>
          <a:p>
            <a:pPr marL="802005" marR="5080" lvl="1" indent="-515620">
              <a:lnSpc>
                <a:spcPct val="160100"/>
              </a:lnSpc>
              <a:spcBef>
                <a:spcPts val="405"/>
              </a:spcBef>
              <a:buClr>
                <a:srgbClr val="4F81BC"/>
              </a:buClr>
              <a:buSzPct val="85000"/>
              <a:buAutoNum type="arabicPeriod"/>
              <a:tabLst>
                <a:tab pos="802005" algn="l"/>
                <a:tab pos="802640" algn="l"/>
              </a:tabLst>
            </a:pPr>
            <a:r>
              <a:rPr sz="2000" dirty="0">
                <a:latin typeface="Times New Roman"/>
                <a:cs typeface="Times New Roman"/>
              </a:rPr>
              <a:t>Repeat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 and 4,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getting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left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right,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until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fractional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becomes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zero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733" y="812419"/>
            <a:ext cx="31883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Binary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51532" y="2895600"/>
            <a:ext cx="173990" cy="1066800"/>
          </a:xfrm>
          <a:custGeom>
            <a:avLst/>
            <a:gdLst/>
            <a:ahLst/>
            <a:cxnLst/>
            <a:rect l="l" t="t" r="r" b="b"/>
            <a:pathLst>
              <a:path w="173989" h="1066800">
                <a:moveTo>
                  <a:pt x="57912" y="893063"/>
                </a:moveTo>
                <a:lnTo>
                  <a:pt x="0" y="893063"/>
                </a:lnTo>
                <a:lnTo>
                  <a:pt x="86868" y="1066800"/>
                </a:lnTo>
                <a:lnTo>
                  <a:pt x="159257" y="922019"/>
                </a:lnTo>
                <a:lnTo>
                  <a:pt x="57912" y="922019"/>
                </a:lnTo>
                <a:lnTo>
                  <a:pt x="57912" y="893063"/>
                </a:lnTo>
                <a:close/>
              </a:path>
              <a:path w="173989" h="1066800">
                <a:moveTo>
                  <a:pt x="115824" y="0"/>
                </a:moveTo>
                <a:lnTo>
                  <a:pt x="57912" y="0"/>
                </a:lnTo>
                <a:lnTo>
                  <a:pt x="57912" y="922019"/>
                </a:lnTo>
                <a:lnTo>
                  <a:pt x="115824" y="922019"/>
                </a:lnTo>
                <a:lnTo>
                  <a:pt x="115824" y="0"/>
                </a:lnTo>
                <a:close/>
              </a:path>
              <a:path w="173989" h="1066800">
                <a:moveTo>
                  <a:pt x="173736" y="893063"/>
                </a:moveTo>
                <a:lnTo>
                  <a:pt x="115824" y="893063"/>
                </a:lnTo>
                <a:lnTo>
                  <a:pt x="115824" y="922019"/>
                </a:lnTo>
                <a:lnTo>
                  <a:pt x="159257" y="922019"/>
                </a:lnTo>
                <a:lnTo>
                  <a:pt x="173736" y="893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9803" y="461518"/>
            <a:ext cx="1562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6394" y="1377441"/>
            <a:ext cx="133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125</a:t>
            </a:r>
            <a:r>
              <a:rPr sz="1800" spc="-7" baseline="-20833" dirty="0">
                <a:latin typeface="Courier New"/>
                <a:cs typeface="Courier New"/>
              </a:rPr>
              <a:t>10</a:t>
            </a:r>
            <a:r>
              <a:rPr sz="1800" spc="472" baseline="-20833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?</a:t>
            </a:r>
            <a:r>
              <a:rPr sz="1800" baseline="-20833" dirty="0">
                <a:latin typeface="Courier New"/>
                <a:cs typeface="Courier New"/>
              </a:rPr>
              <a:t>2</a:t>
            </a:r>
            <a:endParaRPr sz="1800" baseline="-208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9058" y="1467992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125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6200" y="1467992"/>
            <a:ext cx="713740" cy="1762125"/>
          </a:xfrm>
          <a:custGeom>
            <a:avLst/>
            <a:gdLst/>
            <a:ahLst/>
            <a:cxnLst/>
            <a:rect l="l" t="t" r="r" b="b"/>
            <a:pathLst>
              <a:path w="713739" h="1762125">
                <a:moveTo>
                  <a:pt x="16763" y="0"/>
                </a:moveTo>
                <a:lnTo>
                  <a:pt x="16763" y="304800"/>
                </a:lnTo>
              </a:path>
              <a:path w="713739" h="1762125">
                <a:moveTo>
                  <a:pt x="16763" y="304800"/>
                </a:moveTo>
                <a:lnTo>
                  <a:pt x="702563" y="304800"/>
                </a:lnTo>
              </a:path>
              <a:path w="713739" h="1762125">
                <a:moveTo>
                  <a:pt x="25908" y="268224"/>
                </a:moveTo>
                <a:lnTo>
                  <a:pt x="25908" y="573024"/>
                </a:lnTo>
              </a:path>
              <a:path w="713739" h="1762125">
                <a:moveTo>
                  <a:pt x="25908" y="573024"/>
                </a:moveTo>
                <a:lnTo>
                  <a:pt x="711708" y="573024"/>
                </a:lnTo>
              </a:path>
              <a:path w="713739" h="1762125">
                <a:moveTo>
                  <a:pt x="27432" y="582168"/>
                </a:moveTo>
                <a:lnTo>
                  <a:pt x="27432" y="886968"/>
                </a:lnTo>
              </a:path>
              <a:path w="713739" h="1762125">
                <a:moveTo>
                  <a:pt x="27432" y="886968"/>
                </a:moveTo>
                <a:lnTo>
                  <a:pt x="713232" y="886968"/>
                </a:lnTo>
              </a:path>
              <a:path w="713739" h="1762125">
                <a:moveTo>
                  <a:pt x="22860" y="877824"/>
                </a:moveTo>
                <a:lnTo>
                  <a:pt x="22860" y="1182624"/>
                </a:lnTo>
              </a:path>
              <a:path w="713739" h="1762125">
                <a:moveTo>
                  <a:pt x="22860" y="1182624"/>
                </a:moveTo>
                <a:lnTo>
                  <a:pt x="708660" y="1182624"/>
                </a:lnTo>
              </a:path>
              <a:path w="713739" h="1762125">
                <a:moveTo>
                  <a:pt x="6096" y="1167384"/>
                </a:moveTo>
                <a:lnTo>
                  <a:pt x="6096" y="1472184"/>
                </a:lnTo>
              </a:path>
              <a:path w="713739" h="1762125">
                <a:moveTo>
                  <a:pt x="6096" y="1472184"/>
                </a:moveTo>
                <a:lnTo>
                  <a:pt x="691896" y="1472184"/>
                </a:lnTo>
              </a:path>
              <a:path w="713739" h="1762125">
                <a:moveTo>
                  <a:pt x="0" y="1420368"/>
                </a:moveTo>
                <a:lnTo>
                  <a:pt x="0" y="1725168"/>
                </a:lnTo>
              </a:path>
              <a:path w="713739" h="1762125">
                <a:moveTo>
                  <a:pt x="0" y="1761744"/>
                </a:moveTo>
                <a:lnTo>
                  <a:pt x="685800" y="176174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07434" y="1695450"/>
            <a:ext cx="206375" cy="18319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 marL="5588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 marL="3429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 marL="2730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9014" y="1742008"/>
            <a:ext cx="857250" cy="2059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  <a:tabLst>
                <a:tab pos="695325" algn="l"/>
              </a:tabLst>
            </a:pPr>
            <a:r>
              <a:rPr sz="1800" spc="-5" dirty="0">
                <a:latin typeface="Courier New"/>
                <a:cs typeface="Courier New"/>
              </a:rPr>
              <a:t>62	</a:t>
            </a:r>
            <a:r>
              <a:rPr sz="1800" dirty="0">
                <a:latin typeface="Courier New"/>
                <a:cs typeface="Courier New"/>
              </a:rPr>
              <a:t>1</a:t>
            </a:r>
          </a:p>
          <a:p>
            <a:pPr marL="22225">
              <a:lnSpc>
                <a:spcPts val="2130"/>
              </a:lnSpc>
              <a:tabLst>
                <a:tab pos="704850" algn="l"/>
              </a:tabLst>
            </a:pPr>
            <a:r>
              <a:rPr sz="1800" spc="-5" dirty="0">
                <a:latin typeface="Courier New"/>
                <a:cs typeface="Courier New"/>
              </a:rPr>
              <a:t>3</a:t>
            </a:r>
            <a:r>
              <a:rPr sz="1800" dirty="0">
                <a:latin typeface="Courier New"/>
                <a:cs typeface="Courier New"/>
              </a:rPr>
              <a:t>1	0</a:t>
            </a:r>
          </a:p>
          <a:p>
            <a:pPr marL="24130">
              <a:lnSpc>
                <a:spcPct val="100000"/>
              </a:lnSpc>
              <a:spcBef>
                <a:spcPts val="320"/>
              </a:spcBef>
              <a:tabLst>
                <a:tab pos="706755" algn="l"/>
              </a:tabLst>
            </a:pPr>
            <a:r>
              <a:rPr sz="1800" spc="-5" dirty="0">
                <a:latin typeface="Courier New"/>
                <a:cs typeface="Courier New"/>
              </a:rPr>
              <a:t>1</a:t>
            </a:r>
            <a:r>
              <a:rPr sz="1800" dirty="0">
                <a:latin typeface="Courier New"/>
                <a:cs typeface="Courier New"/>
              </a:rPr>
              <a:t>5	1</a:t>
            </a:r>
          </a:p>
          <a:p>
            <a:pPr marL="118110">
              <a:lnSpc>
                <a:spcPct val="100000"/>
              </a:lnSpc>
              <a:spcBef>
                <a:spcPts val="170"/>
              </a:spcBef>
              <a:tabLst>
                <a:tab pos="663575" algn="l"/>
              </a:tabLst>
            </a:pPr>
            <a:r>
              <a:rPr sz="1800" dirty="0">
                <a:latin typeface="Courier New"/>
                <a:cs typeface="Courier New"/>
              </a:rPr>
              <a:t>7	1</a:t>
            </a:r>
          </a:p>
          <a:p>
            <a:pPr marL="139700">
              <a:lnSpc>
                <a:spcPct val="100000"/>
              </a:lnSpc>
              <a:spcBef>
                <a:spcPts val="115"/>
              </a:spcBef>
              <a:tabLst>
                <a:tab pos="685165" algn="l"/>
              </a:tabLst>
            </a:pPr>
            <a:r>
              <a:rPr sz="1800" dirty="0">
                <a:latin typeface="Courier New"/>
                <a:cs typeface="Courier New"/>
              </a:rPr>
              <a:t>3	1</a:t>
            </a:r>
          </a:p>
          <a:p>
            <a:pPr marL="133350">
              <a:lnSpc>
                <a:spcPct val="100000"/>
              </a:lnSpc>
              <a:spcBef>
                <a:spcPts val="114"/>
              </a:spcBef>
              <a:tabLst>
                <a:tab pos="680720" algn="l"/>
              </a:tabLst>
            </a:pPr>
            <a:r>
              <a:rPr sz="1800" dirty="0">
                <a:latin typeface="Courier New"/>
                <a:cs typeface="Courier New"/>
              </a:rPr>
              <a:t>1	1</a:t>
            </a:r>
          </a:p>
          <a:p>
            <a:pPr marL="118110">
              <a:lnSpc>
                <a:spcPct val="100000"/>
              </a:lnSpc>
              <a:spcBef>
                <a:spcPts val="229"/>
              </a:spcBef>
              <a:tabLst>
                <a:tab pos="663575" algn="l"/>
              </a:tabLst>
            </a:pPr>
            <a:r>
              <a:rPr sz="1800" dirty="0">
                <a:latin typeface="Courier New"/>
                <a:cs typeface="Courier New"/>
              </a:rPr>
              <a:t>0	1</a:t>
            </a:r>
          </a:p>
        </p:txBody>
      </p:sp>
      <p:sp>
        <p:nvSpPr>
          <p:cNvPr id="8" name="object 8"/>
          <p:cNvSpPr/>
          <p:nvPr/>
        </p:nvSpPr>
        <p:spPr>
          <a:xfrm>
            <a:off x="3886200" y="3217545"/>
            <a:ext cx="685800" cy="309880"/>
          </a:xfrm>
          <a:custGeom>
            <a:avLst/>
            <a:gdLst/>
            <a:ahLst/>
            <a:cxnLst/>
            <a:rect l="l" t="t" r="r" b="b"/>
            <a:pathLst>
              <a:path w="685800" h="309879">
                <a:moveTo>
                  <a:pt x="0" y="0"/>
                </a:moveTo>
                <a:lnTo>
                  <a:pt x="0" y="309371"/>
                </a:lnTo>
              </a:path>
              <a:path w="685800" h="309879">
                <a:moveTo>
                  <a:pt x="0" y="309371"/>
                </a:moveTo>
                <a:lnTo>
                  <a:pt x="685800" y="30937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42521" y="5349440"/>
            <a:ext cx="37661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351915" algn="l"/>
              </a:tabLst>
            </a:pPr>
            <a:r>
              <a:rPr sz="3200" spc="5" dirty="0">
                <a:latin typeface="Courier New"/>
                <a:cs typeface="Courier New"/>
              </a:rPr>
              <a:t>125</a:t>
            </a:r>
            <a:r>
              <a:rPr sz="3150" spc="7" baseline="-21164" dirty="0">
                <a:latin typeface="Courier New"/>
                <a:cs typeface="Courier New"/>
              </a:rPr>
              <a:t>10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5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1111101</a:t>
            </a:r>
            <a:r>
              <a:rPr sz="3150" baseline="-21164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10" name="object 10"/>
          <p:cNvSpPr/>
          <p:nvPr/>
        </p:nvSpPr>
        <p:spPr>
          <a:xfrm>
            <a:off x="4927157" y="1777048"/>
            <a:ext cx="2842260" cy="3303904"/>
          </a:xfrm>
          <a:custGeom>
            <a:avLst/>
            <a:gdLst/>
            <a:ahLst/>
            <a:cxnLst/>
            <a:rect l="l" t="t" r="r" b="b"/>
            <a:pathLst>
              <a:path w="2842259" h="3303904">
                <a:moveTo>
                  <a:pt x="2735657" y="3154703"/>
                </a:moveTo>
                <a:lnTo>
                  <a:pt x="2681985" y="3177159"/>
                </a:lnTo>
                <a:lnTo>
                  <a:pt x="2829179" y="3303904"/>
                </a:lnTo>
                <a:lnTo>
                  <a:pt x="2837451" y="3181349"/>
                </a:lnTo>
                <a:lnTo>
                  <a:pt x="2746629" y="3181349"/>
                </a:lnTo>
                <a:lnTo>
                  <a:pt x="2735657" y="3154703"/>
                </a:lnTo>
                <a:close/>
              </a:path>
              <a:path w="2842259" h="3303904">
                <a:moveTo>
                  <a:pt x="2789009" y="3132382"/>
                </a:moveTo>
                <a:lnTo>
                  <a:pt x="2735657" y="3154703"/>
                </a:lnTo>
                <a:lnTo>
                  <a:pt x="2746629" y="3181349"/>
                </a:lnTo>
                <a:lnTo>
                  <a:pt x="2800096" y="3159252"/>
                </a:lnTo>
                <a:lnTo>
                  <a:pt x="2789009" y="3132382"/>
                </a:lnTo>
                <a:close/>
              </a:path>
              <a:path w="2842259" h="3303904">
                <a:moveTo>
                  <a:pt x="2842259" y="3110103"/>
                </a:moveTo>
                <a:lnTo>
                  <a:pt x="2789009" y="3132382"/>
                </a:lnTo>
                <a:lnTo>
                  <a:pt x="2800096" y="3159252"/>
                </a:lnTo>
                <a:lnTo>
                  <a:pt x="2746629" y="3181349"/>
                </a:lnTo>
                <a:lnTo>
                  <a:pt x="2837451" y="3181349"/>
                </a:lnTo>
                <a:lnTo>
                  <a:pt x="2842259" y="3110103"/>
                </a:lnTo>
                <a:close/>
              </a:path>
              <a:path w="2842259" h="3303904">
                <a:moveTo>
                  <a:pt x="19557" y="0"/>
                </a:moveTo>
                <a:lnTo>
                  <a:pt x="0" y="54609"/>
                </a:lnTo>
                <a:lnTo>
                  <a:pt x="60070" y="74167"/>
                </a:lnTo>
                <a:lnTo>
                  <a:pt x="133603" y="91947"/>
                </a:lnTo>
                <a:lnTo>
                  <a:pt x="174497" y="100456"/>
                </a:lnTo>
                <a:lnTo>
                  <a:pt x="217804" y="108838"/>
                </a:lnTo>
                <a:lnTo>
                  <a:pt x="521588" y="164083"/>
                </a:lnTo>
                <a:lnTo>
                  <a:pt x="635126" y="187578"/>
                </a:lnTo>
                <a:lnTo>
                  <a:pt x="752347" y="215010"/>
                </a:lnTo>
                <a:lnTo>
                  <a:pt x="811529" y="230631"/>
                </a:lnTo>
                <a:lnTo>
                  <a:pt x="871219" y="247522"/>
                </a:lnTo>
                <a:lnTo>
                  <a:pt x="931163" y="265938"/>
                </a:lnTo>
                <a:lnTo>
                  <a:pt x="990726" y="286003"/>
                </a:lnTo>
                <a:lnTo>
                  <a:pt x="1050289" y="307847"/>
                </a:lnTo>
                <a:lnTo>
                  <a:pt x="1109344" y="331469"/>
                </a:lnTo>
                <a:lnTo>
                  <a:pt x="1167764" y="356996"/>
                </a:lnTo>
                <a:lnTo>
                  <a:pt x="1225295" y="384682"/>
                </a:lnTo>
                <a:lnTo>
                  <a:pt x="1281810" y="414527"/>
                </a:lnTo>
                <a:lnTo>
                  <a:pt x="1337182" y="446785"/>
                </a:lnTo>
                <a:lnTo>
                  <a:pt x="1391030" y="481329"/>
                </a:lnTo>
                <a:lnTo>
                  <a:pt x="1443481" y="518413"/>
                </a:lnTo>
                <a:lnTo>
                  <a:pt x="1494027" y="558164"/>
                </a:lnTo>
                <a:lnTo>
                  <a:pt x="1542541" y="600709"/>
                </a:lnTo>
                <a:lnTo>
                  <a:pt x="1589024" y="646049"/>
                </a:lnTo>
                <a:lnTo>
                  <a:pt x="1633092" y="694563"/>
                </a:lnTo>
                <a:lnTo>
                  <a:pt x="1676019" y="747267"/>
                </a:lnTo>
                <a:lnTo>
                  <a:pt x="1719072" y="805688"/>
                </a:lnTo>
                <a:lnTo>
                  <a:pt x="1762252" y="869314"/>
                </a:lnTo>
                <a:lnTo>
                  <a:pt x="1805304" y="937767"/>
                </a:lnTo>
                <a:lnTo>
                  <a:pt x="1848357" y="1010665"/>
                </a:lnTo>
                <a:lnTo>
                  <a:pt x="1891029" y="1087627"/>
                </a:lnTo>
                <a:lnTo>
                  <a:pt x="1933702" y="1168145"/>
                </a:lnTo>
                <a:lnTo>
                  <a:pt x="1975993" y="1252219"/>
                </a:lnTo>
                <a:lnTo>
                  <a:pt x="2017902" y="1339088"/>
                </a:lnTo>
                <a:lnTo>
                  <a:pt x="2059558" y="1428622"/>
                </a:lnTo>
                <a:lnTo>
                  <a:pt x="2100833" y="1520443"/>
                </a:lnTo>
                <a:lnTo>
                  <a:pt x="2141601" y="1614042"/>
                </a:lnTo>
                <a:lnTo>
                  <a:pt x="2221737" y="1805431"/>
                </a:lnTo>
                <a:lnTo>
                  <a:pt x="2299461" y="1999614"/>
                </a:lnTo>
                <a:lnTo>
                  <a:pt x="2374646" y="2194052"/>
                </a:lnTo>
                <a:lnTo>
                  <a:pt x="2446908" y="2385567"/>
                </a:lnTo>
                <a:lnTo>
                  <a:pt x="2481833" y="2479421"/>
                </a:lnTo>
                <a:lnTo>
                  <a:pt x="2581402" y="2748915"/>
                </a:lnTo>
                <a:lnTo>
                  <a:pt x="2612771" y="2833497"/>
                </a:lnTo>
                <a:lnTo>
                  <a:pt x="2643124" y="2914904"/>
                </a:lnTo>
                <a:lnTo>
                  <a:pt x="2672460" y="2992628"/>
                </a:lnTo>
                <a:lnTo>
                  <a:pt x="2700781" y="3066415"/>
                </a:lnTo>
                <a:lnTo>
                  <a:pt x="2727959" y="3136010"/>
                </a:lnTo>
                <a:lnTo>
                  <a:pt x="2735657" y="3154703"/>
                </a:lnTo>
                <a:lnTo>
                  <a:pt x="2789009" y="3132382"/>
                </a:lnTo>
                <a:lnTo>
                  <a:pt x="2781807" y="3114929"/>
                </a:lnTo>
                <a:lnTo>
                  <a:pt x="2754883" y="3045713"/>
                </a:lnTo>
                <a:lnTo>
                  <a:pt x="2726689" y="2972180"/>
                </a:lnTo>
                <a:lnTo>
                  <a:pt x="2697479" y="2894584"/>
                </a:lnTo>
                <a:lnTo>
                  <a:pt x="2667127" y="2813430"/>
                </a:lnTo>
                <a:lnTo>
                  <a:pt x="2635757" y="2728848"/>
                </a:lnTo>
                <a:lnTo>
                  <a:pt x="2603500" y="2641346"/>
                </a:lnTo>
                <a:lnTo>
                  <a:pt x="2501137" y="2365121"/>
                </a:lnTo>
                <a:lnTo>
                  <a:pt x="2428621" y="2173097"/>
                </a:lnTo>
                <a:lnTo>
                  <a:pt x="2353182" y="1978152"/>
                </a:lnTo>
                <a:lnTo>
                  <a:pt x="2275204" y="1782952"/>
                </a:lnTo>
                <a:lnTo>
                  <a:pt x="2194686" y="1590928"/>
                </a:lnTo>
                <a:lnTo>
                  <a:pt x="2153665" y="1496694"/>
                </a:lnTo>
                <a:lnTo>
                  <a:pt x="2112136" y="1404239"/>
                </a:lnTo>
                <a:lnTo>
                  <a:pt x="2070100" y="1313941"/>
                </a:lnTo>
                <a:lnTo>
                  <a:pt x="2027681" y="1226184"/>
                </a:lnTo>
                <a:lnTo>
                  <a:pt x="1984882" y="1141221"/>
                </a:lnTo>
                <a:lnTo>
                  <a:pt x="1941702" y="1059433"/>
                </a:lnTo>
                <a:lnTo>
                  <a:pt x="1898141" y="981201"/>
                </a:lnTo>
                <a:lnTo>
                  <a:pt x="1854327" y="906779"/>
                </a:lnTo>
                <a:lnTo>
                  <a:pt x="1810130" y="836802"/>
                </a:lnTo>
                <a:lnTo>
                  <a:pt x="1765680" y="771397"/>
                </a:lnTo>
                <a:lnTo>
                  <a:pt x="1720850" y="710691"/>
                </a:lnTo>
                <a:lnTo>
                  <a:pt x="1675891" y="655446"/>
                </a:lnTo>
                <a:lnTo>
                  <a:pt x="1629409" y="604646"/>
                </a:lnTo>
                <a:lnTo>
                  <a:pt x="1580641" y="557149"/>
                </a:lnTo>
                <a:lnTo>
                  <a:pt x="1529714" y="512699"/>
                </a:lnTo>
                <a:lnTo>
                  <a:pt x="1476882" y="471169"/>
                </a:lnTo>
                <a:lnTo>
                  <a:pt x="1422400" y="432562"/>
                </a:lnTo>
                <a:lnTo>
                  <a:pt x="1366265" y="396747"/>
                </a:lnTo>
                <a:lnTo>
                  <a:pt x="1308862" y="363346"/>
                </a:lnTo>
                <a:lnTo>
                  <a:pt x="1250314" y="332485"/>
                </a:lnTo>
                <a:lnTo>
                  <a:pt x="1191005" y="303910"/>
                </a:lnTo>
                <a:lnTo>
                  <a:pt x="1130807" y="277749"/>
                </a:lnTo>
                <a:lnTo>
                  <a:pt x="1070228" y="253491"/>
                </a:lnTo>
                <a:lnTo>
                  <a:pt x="1009268" y="231139"/>
                </a:lnTo>
                <a:lnTo>
                  <a:pt x="948054" y="210565"/>
                </a:lnTo>
                <a:lnTo>
                  <a:pt x="887094" y="191896"/>
                </a:lnTo>
                <a:lnTo>
                  <a:pt x="826134" y="174497"/>
                </a:lnTo>
                <a:lnTo>
                  <a:pt x="765555" y="158622"/>
                </a:lnTo>
                <a:lnTo>
                  <a:pt x="646810" y="130809"/>
                </a:lnTo>
                <a:lnTo>
                  <a:pt x="532383" y="107314"/>
                </a:lnTo>
                <a:lnTo>
                  <a:pt x="423417" y="86867"/>
                </a:lnTo>
                <a:lnTo>
                  <a:pt x="228853" y="51942"/>
                </a:lnTo>
                <a:lnTo>
                  <a:pt x="186181" y="43687"/>
                </a:lnTo>
                <a:lnTo>
                  <a:pt x="146557" y="35559"/>
                </a:lnTo>
                <a:lnTo>
                  <a:pt x="109854" y="27177"/>
                </a:lnTo>
                <a:lnTo>
                  <a:pt x="76580" y="18541"/>
                </a:lnTo>
                <a:lnTo>
                  <a:pt x="46989" y="9778"/>
                </a:lnTo>
                <a:lnTo>
                  <a:pt x="1955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733" y="812419"/>
            <a:ext cx="31883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Binary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57600" y="2286761"/>
          <a:ext cx="1066800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3664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55975" y="2388234"/>
            <a:ext cx="1403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9605" y="2464434"/>
            <a:ext cx="1714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3328" y="2515361"/>
            <a:ext cx="86995" cy="1752600"/>
          </a:xfrm>
          <a:custGeom>
            <a:avLst/>
            <a:gdLst/>
            <a:ahLst/>
            <a:cxnLst/>
            <a:rect l="l" t="t" r="r" b="b"/>
            <a:pathLst>
              <a:path w="86995" h="1752600">
                <a:moveTo>
                  <a:pt x="57912" y="72389"/>
                </a:moveTo>
                <a:lnTo>
                  <a:pt x="28956" y="72389"/>
                </a:lnTo>
                <a:lnTo>
                  <a:pt x="28956" y="1752600"/>
                </a:lnTo>
                <a:lnTo>
                  <a:pt x="57912" y="1752600"/>
                </a:lnTo>
                <a:lnTo>
                  <a:pt x="57912" y="72389"/>
                </a:lnTo>
                <a:close/>
              </a:path>
              <a:path w="86995" h="1752600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752600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6361" y="4877561"/>
            <a:ext cx="3810000" cy="8382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R="271145" algn="ctr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(13)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3150" spc="33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3200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(1101)</a:t>
            </a:r>
            <a:r>
              <a:rPr sz="3150" spc="-22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3150" baseline="-2116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1809" y="3836289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MSB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4209" y="2388234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LSB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1638" y="812419"/>
            <a:ext cx="167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Fr</a:t>
            </a:r>
            <a:r>
              <a:rPr spc="5" dirty="0"/>
              <a:t>a</a:t>
            </a:r>
            <a:r>
              <a:rPr dirty="0"/>
              <a:t>cti</a:t>
            </a:r>
            <a:r>
              <a:rPr spc="5" dirty="0"/>
              <a:t>o</a:t>
            </a:r>
            <a:r>
              <a:rPr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68882"/>
            <a:ext cx="26841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Times New Roman"/>
                <a:cs typeface="Times New Roman"/>
              </a:rPr>
              <a:t>Decimal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binary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2139822"/>
            <a:ext cx="982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3.14579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9809" y="1602994"/>
            <a:ext cx="982980" cy="400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.14579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</a:t>
            </a:r>
            <a:r>
              <a:rPr sz="1800" spc="-15" dirty="0">
                <a:latin typeface="Courier New"/>
                <a:cs typeface="Courier New"/>
              </a:rPr>
              <a:t>2</a:t>
            </a:r>
            <a:r>
              <a:rPr sz="1800" spc="-5" dirty="0">
                <a:latin typeface="Courier New"/>
                <a:cs typeface="Courier New"/>
              </a:rPr>
              <a:t>9</a:t>
            </a:r>
            <a:r>
              <a:rPr sz="1800" spc="-15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58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tabLst>
                <a:tab pos="81978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0.58316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1.</a:t>
            </a:r>
            <a:r>
              <a:rPr sz="1800" spc="-15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6</a:t>
            </a:r>
            <a:r>
              <a:rPr sz="1800" spc="-15" dirty="0">
                <a:latin typeface="Courier New"/>
                <a:cs typeface="Courier New"/>
              </a:rPr>
              <a:t>6</a:t>
            </a:r>
            <a:r>
              <a:rPr sz="1800" spc="-5" dirty="0">
                <a:latin typeface="Courier New"/>
                <a:cs typeface="Courier New"/>
              </a:rPr>
              <a:t>32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tabLst>
                <a:tab pos="8191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0.33264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spcBef>
                <a:spcPts val="5"/>
              </a:spcBef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</a:t>
            </a:r>
            <a:r>
              <a:rPr sz="1800" spc="-15" dirty="0">
                <a:latin typeface="Courier New"/>
                <a:cs typeface="Courier New"/>
              </a:rPr>
              <a:t>6</a:t>
            </a:r>
            <a:r>
              <a:rPr sz="1800" spc="-5" dirty="0">
                <a:latin typeface="Courier New"/>
                <a:cs typeface="Courier New"/>
              </a:rPr>
              <a:t>6</a:t>
            </a:r>
            <a:r>
              <a:rPr sz="1800" spc="-15" dirty="0">
                <a:latin typeface="Courier New"/>
                <a:cs typeface="Courier New"/>
              </a:rPr>
              <a:t>5</a:t>
            </a:r>
            <a:r>
              <a:rPr sz="1800" spc="-5" dirty="0">
                <a:latin typeface="Courier New"/>
                <a:cs typeface="Courier New"/>
              </a:rPr>
              <a:t>28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2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1.</a:t>
            </a:r>
            <a:r>
              <a:rPr sz="1800" spc="-15" dirty="0">
                <a:latin typeface="Courier New"/>
                <a:cs typeface="Courier New"/>
              </a:rPr>
              <a:t>3</a:t>
            </a:r>
            <a:r>
              <a:rPr sz="1800" spc="-5" dirty="0">
                <a:latin typeface="Courier New"/>
                <a:cs typeface="Courier New"/>
              </a:rPr>
              <a:t>3</a:t>
            </a:r>
            <a:r>
              <a:rPr sz="1800" spc="-15" dirty="0">
                <a:latin typeface="Courier New"/>
                <a:cs typeface="Courier New"/>
              </a:rPr>
              <a:t>0</a:t>
            </a:r>
            <a:r>
              <a:rPr sz="1800" spc="-5" dirty="0">
                <a:latin typeface="Courier New"/>
                <a:cs typeface="Courier New"/>
              </a:rPr>
              <a:t>56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latin typeface="Courier New"/>
                <a:cs typeface="Courier New"/>
              </a:rPr>
              <a:t>etc.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00" y="1715261"/>
            <a:ext cx="4497070" cy="3467100"/>
            <a:chOff x="1524000" y="1715261"/>
            <a:chExt cx="4497070" cy="3467100"/>
          </a:xfrm>
        </p:grpSpPr>
        <p:sp>
          <p:nvSpPr>
            <p:cNvPr id="7" name="object 7"/>
            <p:cNvSpPr/>
            <p:nvPr/>
          </p:nvSpPr>
          <p:spPr>
            <a:xfrm>
              <a:off x="1524000" y="2514599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579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9062" y="1715261"/>
              <a:ext cx="4381500" cy="3467100"/>
            </a:xfrm>
            <a:custGeom>
              <a:avLst/>
              <a:gdLst/>
              <a:ahLst/>
              <a:cxnLst/>
              <a:rect l="l" t="t" r="r" b="b"/>
              <a:pathLst>
                <a:path w="4381500" h="3467100">
                  <a:moveTo>
                    <a:pt x="4381500" y="561594"/>
                  </a:moveTo>
                  <a:lnTo>
                    <a:pt x="3692144" y="561594"/>
                  </a:lnTo>
                  <a:lnTo>
                    <a:pt x="3688842" y="563499"/>
                  </a:lnTo>
                  <a:lnTo>
                    <a:pt x="3308883" y="1247394"/>
                  </a:lnTo>
                  <a:lnTo>
                    <a:pt x="32639" y="1247394"/>
                  </a:lnTo>
                  <a:lnTo>
                    <a:pt x="28194" y="1251839"/>
                  </a:lnTo>
                  <a:lnTo>
                    <a:pt x="28194" y="3390900"/>
                  </a:lnTo>
                  <a:lnTo>
                    <a:pt x="0" y="3390900"/>
                  </a:lnTo>
                  <a:lnTo>
                    <a:pt x="38100" y="3467100"/>
                  </a:lnTo>
                  <a:lnTo>
                    <a:pt x="69850" y="3403600"/>
                  </a:lnTo>
                  <a:lnTo>
                    <a:pt x="76200" y="3390900"/>
                  </a:lnTo>
                  <a:lnTo>
                    <a:pt x="48006" y="3390900"/>
                  </a:lnTo>
                  <a:lnTo>
                    <a:pt x="48006" y="1267206"/>
                  </a:lnTo>
                  <a:lnTo>
                    <a:pt x="3318256" y="1267206"/>
                  </a:lnTo>
                  <a:lnTo>
                    <a:pt x="3321558" y="1265301"/>
                  </a:lnTo>
                  <a:lnTo>
                    <a:pt x="3326003" y="1257300"/>
                  </a:lnTo>
                  <a:lnTo>
                    <a:pt x="3328682" y="1252474"/>
                  </a:lnTo>
                  <a:lnTo>
                    <a:pt x="3331502" y="1247394"/>
                  </a:lnTo>
                  <a:lnTo>
                    <a:pt x="3701504" y="581406"/>
                  </a:lnTo>
                  <a:lnTo>
                    <a:pt x="4381500" y="581406"/>
                  </a:lnTo>
                  <a:lnTo>
                    <a:pt x="4381500" y="576326"/>
                  </a:lnTo>
                  <a:lnTo>
                    <a:pt x="4381500" y="561594"/>
                  </a:lnTo>
                  <a:close/>
                </a:path>
                <a:path w="4381500" h="3467100">
                  <a:moveTo>
                    <a:pt x="4381500" y="38100"/>
                  </a:moveTo>
                  <a:lnTo>
                    <a:pt x="4361675" y="28194"/>
                  </a:lnTo>
                  <a:lnTo>
                    <a:pt x="4305300" y="0"/>
                  </a:lnTo>
                  <a:lnTo>
                    <a:pt x="4305300" y="28194"/>
                  </a:lnTo>
                  <a:lnTo>
                    <a:pt x="3539490" y="28194"/>
                  </a:lnTo>
                  <a:lnTo>
                    <a:pt x="3536061" y="30353"/>
                  </a:lnTo>
                  <a:lnTo>
                    <a:pt x="3232340" y="637794"/>
                  </a:lnTo>
                  <a:lnTo>
                    <a:pt x="952500" y="637794"/>
                  </a:lnTo>
                  <a:lnTo>
                    <a:pt x="952500" y="657606"/>
                  </a:lnTo>
                  <a:lnTo>
                    <a:pt x="3242310" y="657606"/>
                  </a:lnTo>
                  <a:lnTo>
                    <a:pt x="3245739" y="655447"/>
                  </a:lnTo>
                  <a:lnTo>
                    <a:pt x="3251835" y="643255"/>
                  </a:lnTo>
                  <a:lnTo>
                    <a:pt x="3254565" y="637794"/>
                  </a:lnTo>
                  <a:lnTo>
                    <a:pt x="3549459" y="48006"/>
                  </a:lnTo>
                  <a:lnTo>
                    <a:pt x="4305300" y="48006"/>
                  </a:lnTo>
                  <a:lnTo>
                    <a:pt x="4305300" y="76200"/>
                  </a:lnTo>
                  <a:lnTo>
                    <a:pt x="4361688" y="48006"/>
                  </a:lnTo>
                  <a:lnTo>
                    <a:pt x="4381500" y="3810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24862" y="4715255"/>
              <a:ext cx="3693160" cy="379095"/>
            </a:xfrm>
            <a:custGeom>
              <a:avLst/>
              <a:gdLst/>
              <a:ahLst/>
              <a:cxnLst/>
              <a:rect l="l" t="t" r="r" b="b"/>
              <a:pathLst>
                <a:path w="3693160" h="379095">
                  <a:moveTo>
                    <a:pt x="28193" y="302514"/>
                  </a:moveTo>
                  <a:lnTo>
                    <a:pt x="0" y="302514"/>
                  </a:lnTo>
                  <a:lnTo>
                    <a:pt x="38100" y="378714"/>
                  </a:lnTo>
                  <a:lnTo>
                    <a:pt x="69850" y="315214"/>
                  </a:lnTo>
                  <a:lnTo>
                    <a:pt x="28193" y="315214"/>
                  </a:lnTo>
                  <a:lnTo>
                    <a:pt x="28193" y="302514"/>
                  </a:lnTo>
                  <a:close/>
                </a:path>
                <a:path w="3693160" h="379095">
                  <a:moveTo>
                    <a:pt x="2442464" y="18796"/>
                  </a:moveTo>
                  <a:lnTo>
                    <a:pt x="3106928" y="341503"/>
                  </a:lnTo>
                  <a:lnTo>
                    <a:pt x="3108325" y="342138"/>
                  </a:lnTo>
                  <a:lnTo>
                    <a:pt x="3109722" y="342519"/>
                  </a:lnTo>
                  <a:lnTo>
                    <a:pt x="3692652" y="342519"/>
                  </a:lnTo>
                  <a:lnTo>
                    <a:pt x="3692652" y="323723"/>
                  </a:lnTo>
                  <a:lnTo>
                    <a:pt x="3115564" y="323723"/>
                  </a:lnTo>
                  <a:lnTo>
                    <a:pt x="3111246" y="322707"/>
                  </a:lnTo>
                  <a:lnTo>
                    <a:pt x="3113472" y="322707"/>
                  </a:lnTo>
                  <a:lnTo>
                    <a:pt x="2489801" y="19812"/>
                  </a:lnTo>
                  <a:lnTo>
                    <a:pt x="2446782" y="19812"/>
                  </a:lnTo>
                  <a:lnTo>
                    <a:pt x="2442464" y="18796"/>
                  </a:lnTo>
                  <a:close/>
                </a:path>
                <a:path w="3693160" h="379095">
                  <a:moveTo>
                    <a:pt x="3113472" y="322707"/>
                  </a:moveTo>
                  <a:lnTo>
                    <a:pt x="3111246" y="322707"/>
                  </a:lnTo>
                  <a:lnTo>
                    <a:pt x="3115564" y="323723"/>
                  </a:lnTo>
                  <a:lnTo>
                    <a:pt x="3113472" y="322707"/>
                  </a:lnTo>
                  <a:close/>
                </a:path>
                <a:path w="3693160" h="379095">
                  <a:moveTo>
                    <a:pt x="3692652" y="322707"/>
                  </a:moveTo>
                  <a:lnTo>
                    <a:pt x="3113472" y="322707"/>
                  </a:lnTo>
                  <a:lnTo>
                    <a:pt x="3115564" y="323723"/>
                  </a:lnTo>
                  <a:lnTo>
                    <a:pt x="3692652" y="323723"/>
                  </a:lnTo>
                  <a:lnTo>
                    <a:pt x="3692652" y="322707"/>
                  </a:lnTo>
                  <a:close/>
                </a:path>
                <a:path w="3693160" h="379095">
                  <a:moveTo>
                    <a:pt x="2448305" y="0"/>
                  </a:moveTo>
                  <a:lnTo>
                    <a:pt x="32638" y="0"/>
                  </a:lnTo>
                  <a:lnTo>
                    <a:pt x="28193" y="4445"/>
                  </a:lnTo>
                  <a:lnTo>
                    <a:pt x="28193" y="315214"/>
                  </a:lnTo>
                  <a:lnTo>
                    <a:pt x="48006" y="315214"/>
                  </a:lnTo>
                  <a:lnTo>
                    <a:pt x="48006" y="19812"/>
                  </a:lnTo>
                  <a:lnTo>
                    <a:pt x="38100" y="19812"/>
                  </a:lnTo>
                  <a:lnTo>
                    <a:pt x="48006" y="9906"/>
                  </a:lnTo>
                  <a:lnTo>
                    <a:pt x="2469404" y="9906"/>
                  </a:lnTo>
                  <a:lnTo>
                    <a:pt x="2451100" y="1016"/>
                  </a:lnTo>
                  <a:lnTo>
                    <a:pt x="2449703" y="381"/>
                  </a:lnTo>
                  <a:lnTo>
                    <a:pt x="2448305" y="0"/>
                  </a:lnTo>
                  <a:close/>
                </a:path>
                <a:path w="3693160" h="379095">
                  <a:moveTo>
                    <a:pt x="76200" y="302514"/>
                  </a:moveTo>
                  <a:lnTo>
                    <a:pt x="48006" y="302514"/>
                  </a:lnTo>
                  <a:lnTo>
                    <a:pt x="48006" y="315214"/>
                  </a:lnTo>
                  <a:lnTo>
                    <a:pt x="69850" y="315214"/>
                  </a:lnTo>
                  <a:lnTo>
                    <a:pt x="76200" y="302514"/>
                  </a:lnTo>
                  <a:close/>
                </a:path>
                <a:path w="3693160" h="379095">
                  <a:moveTo>
                    <a:pt x="48006" y="9906"/>
                  </a:moveTo>
                  <a:lnTo>
                    <a:pt x="38100" y="19812"/>
                  </a:lnTo>
                  <a:lnTo>
                    <a:pt x="48006" y="19812"/>
                  </a:lnTo>
                  <a:lnTo>
                    <a:pt x="48006" y="9906"/>
                  </a:lnTo>
                  <a:close/>
                </a:path>
                <a:path w="3693160" h="379095">
                  <a:moveTo>
                    <a:pt x="2469404" y="9906"/>
                  </a:moveTo>
                  <a:lnTo>
                    <a:pt x="48006" y="9906"/>
                  </a:lnTo>
                  <a:lnTo>
                    <a:pt x="48006" y="19812"/>
                  </a:lnTo>
                  <a:lnTo>
                    <a:pt x="2444555" y="19812"/>
                  </a:lnTo>
                  <a:lnTo>
                    <a:pt x="2442464" y="18796"/>
                  </a:lnTo>
                  <a:lnTo>
                    <a:pt x="2487709" y="18796"/>
                  </a:lnTo>
                  <a:lnTo>
                    <a:pt x="2469404" y="9906"/>
                  </a:lnTo>
                  <a:close/>
                </a:path>
                <a:path w="3693160" h="379095">
                  <a:moveTo>
                    <a:pt x="2487709" y="18796"/>
                  </a:moveTo>
                  <a:lnTo>
                    <a:pt x="2442464" y="18796"/>
                  </a:lnTo>
                  <a:lnTo>
                    <a:pt x="2446782" y="19812"/>
                  </a:lnTo>
                  <a:lnTo>
                    <a:pt x="2489801" y="19812"/>
                  </a:lnTo>
                  <a:lnTo>
                    <a:pt x="2487709" y="18796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43000" y="25146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579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6804" y="5188458"/>
            <a:ext cx="166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11.001001...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1861" y="2591561"/>
            <a:ext cx="76200" cy="2590800"/>
          </a:xfrm>
          <a:custGeom>
            <a:avLst/>
            <a:gdLst/>
            <a:ahLst/>
            <a:cxnLst/>
            <a:rect l="l" t="t" r="r" b="b"/>
            <a:pathLst>
              <a:path w="76200" h="2590800">
                <a:moveTo>
                  <a:pt x="28193" y="2514600"/>
                </a:moveTo>
                <a:lnTo>
                  <a:pt x="0" y="2514600"/>
                </a:lnTo>
                <a:lnTo>
                  <a:pt x="38100" y="2590800"/>
                </a:lnTo>
                <a:lnTo>
                  <a:pt x="69850" y="2527300"/>
                </a:lnTo>
                <a:lnTo>
                  <a:pt x="28193" y="2527300"/>
                </a:lnTo>
                <a:lnTo>
                  <a:pt x="28193" y="2514600"/>
                </a:lnTo>
                <a:close/>
              </a:path>
              <a:path w="76200" h="2590800">
                <a:moveTo>
                  <a:pt x="48006" y="0"/>
                </a:moveTo>
                <a:lnTo>
                  <a:pt x="28193" y="0"/>
                </a:lnTo>
                <a:lnTo>
                  <a:pt x="28193" y="2527300"/>
                </a:lnTo>
                <a:lnTo>
                  <a:pt x="48006" y="2527300"/>
                </a:lnTo>
                <a:lnTo>
                  <a:pt x="48006" y="0"/>
                </a:lnTo>
                <a:close/>
              </a:path>
              <a:path w="76200" h="2590800">
                <a:moveTo>
                  <a:pt x="76200" y="2514600"/>
                </a:moveTo>
                <a:lnTo>
                  <a:pt x="48006" y="2514600"/>
                </a:lnTo>
                <a:lnTo>
                  <a:pt x="48006" y="2527300"/>
                </a:lnTo>
                <a:lnTo>
                  <a:pt x="69850" y="2527300"/>
                </a:lnTo>
                <a:lnTo>
                  <a:pt x="76200" y="25146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5905" y="221056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05905" y="275920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8953" y="331546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02858" y="3858005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02858" y="440817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599"/>
                </a:moveTo>
                <a:lnTo>
                  <a:pt x="152400" y="228599"/>
                </a:lnTo>
                <a:lnTo>
                  <a:pt x="152400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2858" y="495985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702" y="812419"/>
            <a:ext cx="2940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5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Octal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4300" y="2275332"/>
            <a:ext cx="1295400" cy="173990"/>
          </a:xfrm>
          <a:custGeom>
            <a:avLst/>
            <a:gdLst/>
            <a:ahLst/>
            <a:cxnLst/>
            <a:rect l="l" t="t" r="r" b="b"/>
            <a:pathLst>
              <a:path w="1295400" h="173989">
                <a:moveTo>
                  <a:pt x="1121664" y="0"/>
                </a:moveTo>
                <a:lnTo>
                  <a:pt x="1121664" y="173735"/>
                </a:lnTo>
                <a:lnTo>
                  <a:pt x="1237488" y="115823"/>
                </a:lnTo>
                <a:lnTo>
                  <a:pt x="1150620" y="115823"/>
                </a:lnTo>
                <a:lnTo>
                  <a:pt x="1150620" y="57912"/>
                </a:lnTo>
                <a:lnTo>
                  <a:pt x="1237488" y="57912"/>
                </a:lnTo>
                <a:lnTo>
                  <a:pt x="1121664" y="0"/>
                </a:lnTo>
                <a:close/>
              </a:path>
              <a:path w="1295400" h="173989">
                <a:moveTo>
                  <a:pt x="1121664" y="57912"/>
                </a:moveTo>
                <a:lnTo>
                  <a:pt x="0" y="57912"/>
                </a:lnTo>
                <a:lnTo>
                  <a:pt x="0" y="115823"/>
                </a:lnTo>
                <a:lnTo>
                  <a:pt x="1121664" y="115823"/>
                </a:lnTo>
                <a:lnTo>
                  <a:pt x="1121664" y="57912"/>
                </a:lnTo>
                <a:close/>
              </a:path>
              <a:path w="1295400" h="173989">
                <a:moveTo>
                  <a:pt x="1237488" y="57912"/>
                </a:moveTo>
                <a:lnTo>
                  <a:pt x="1150620" y="57912"/>
                </a:lnTo>
                <a:lnTo>
                  <a:pt x="1150620" y="115823"/>
                </a:lnTo>
                <a:lnTo>
                  <a:pt x="1237488" y="115823"/>
                </a:lnTo>
                <a:lnTo>
                  <a:pt x="1295400" y="86867"/>
                </a:lnTo>
                <a:lnTo>
                  <a:pt x="1237488" y="57912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861" y="1432001"/>
            <a:ext cx="25438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597660" algn="l"/>
              </a:tabLst>
            </a:pPr>
            <a:r>
              <a:rPr sz="3200" spc="5" dirty="0">
                <a:latin typeface="Courier New"/>
                <a:cs typeface="Courier New"/>
              </a:rPr>
              <a:t>1234</a:t>
            </a:r>
            <a:r>
              <a:rPr sz="3150" spc="7" baseline="-21164" dirty="0">
                <a:latin typeface="Courier New"/>
                <a:cs typeface="Courier New"/>
              </a:rPr>
              <a:t>10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8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8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0970" y="243916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79570" y="2718942"/>
            <a:ext cx="9810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  <a:tabLst>
                <a:tab pos="830580" algn="l"/>
              </a:tabLst>
            </a:pPr>
            <a:r>
              <a:rPr sz="1800" spc="-15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5</a:t>
            </a:r>
            <a:r>
              <a:rPr sz="1800" dirty="0">
                <a:latin typeface="Courier New"/>
                <a:cs typeface="Courier New"/>
              </a:rPr>
              <a:t>4	2</a:t>
            </a:r>
            <a:endParaRPr sz="1800">
              <a:latin typeface="Courier New"/>
              <a:cs typeface="Courier New"/>
            </a:endParaRPr>
          </a:p>
          <a:p>
            <a:pPr marL="130175">
              <a:lnSpc>
                <a:spcPts val="1980"/>
              </a:lnSpc>
              <a:tabLst>
                <a:tab pos="814069" algn="l"/>
              </a:tabLst>
            </a:pPr>
            <a:r>
              <a:rPr sz="1800" spc="-5" dirty="0">
                <a:latin typeface="Courier New"/>
                <a:cs typeface="Courier New"/>
              </a:rPr>
              <a:t>19	</a:t>
            </a:r>
            <a:r>
              <a:rPr sz="180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58962" y="2673799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0"/>
                </a:moveTo>
                <a:lnTo>
                  <a:pt x="0" y="304800"/>
                </a:lnTo>
              </a:path>
              <a:path w="1066800" h="304800">
                <a:moveTo>
                  <a:pt x="0" y="304800"/>
                </a:moveTo>
                <a:lnTo>
                  <a:pt x="1066800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38015" y="3252038"/>
            <a:ext cx="7086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1800" dirty="0">
                <a:latin typeface="Courier New"/>
                <a:cs typeface="Courier New"/>
              </a:rPr>
              <a:t>2	3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51012" y="2952140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0"/>
                </a:moveTo>
                <a:lnTo>
                  <a:pt x="0" y="304800"/>
                </a:lnTo>
              </a:path>
              <a:path w="1066800" h="304800">
                <a:moveTo>
                  <a:pt x="0" y="304800"/>
                </a:moveTo>
                <a:lnTo>
                  <a:pt x="1066800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8057" y="2413059"/>
            <a:ext cx="1416050" cy="113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ts val="1980"/>
              </a:lnSpc>
              <a:spcBef>
                <a:spcPts val="100"/>
              </a:spcBef>
              <a:tabLst>
                <a:tab pos="1402715" algn="l"/>
              </a:tabLst>
            </a:pPr>
            <a:r>
              <a:rPr sz="1800" dirty="0">
                <a:latin typeface="Courier New"/>
                <a:cs typeface="Courier New"/>
              </a:rPr>
              <a:t>8</a:t>
            </a:r>
            <a:r>
              <a:rPr sz="1800" u="heavy" spc="994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1234	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1800" dirty="0">
                <a:latin typeface="Courier New"/>
                <a:cs typeface="Courier New"/>
              </a:rPr>
              <a:t>8</a:t>
            </a:r>
          </a:p>
          <a:p>
            <a:pPr marL="158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urier New"/>
                <a:cs typeface="Courier New"/>
              </a:rPr>
              <a:t>8</a:t>
            </a:r>
          </a:p>
          <a:p>
            <a:pPr marL="1587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urier New"/>
                <a:cs typeface="Courier New"/>
              </a:rPr>
              <a:t>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38015" y="3557396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7530" algn="l"/>
              </a:tabLst>
            </a:pPr>
            <a:r>
              <a:rPr sz="1800" dirty="0">
                <a:latin typeface="Courier New"/>
                <a:cs typeface="Courier New"/>
              </a:rPr>
              <a:t>0	2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32682" y="3256940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0"/>
                </a:moveTo>
                <a:lnTo>
                  <a:pt x="0" y="304800"/>
                </a:lnTo>
              </a:path>
              <a:path w="1066800" h="304800">
                <a:moveTo>
                  <a:pt x="0" y="304800"/>
                </a:moveTo>
                <a:lnTo>
                  <a:pt x="1066800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92265" y="5103052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1234</a:t>
            </a:r>
            <a:r>
              <a:rPr sz="1800" spc="-7" baseline="-20833" dirty="0">
                <a:latin typeface="Courier New"/>
                <a:cs typeface="Courier New"/>
              </a:rPr>
              <a:t>10</a:t>
            </a:r>
            <a:r>
              <a:rPr sz="1800" spc="465" baseline="-20833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2322</a:t>
            </a:r>
            <a:r>
              <a:rPr sz="1800" spc="-7" baseline="-20833" dirty="0">
                <a:latin typeface="Courier New"/>
                <a:cs typeface="Courier New"/>
              </a:rPr>
              <a:t>8</a:t>
            </a:r>
            <a:endParaRPr sz="1800" baseline="-20833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97145" y="2715386"/>
            <a:ext cx="2522855" cy="2085339"/>
          </a:xfrm>
          <a:custGeom>
            <a:avLst/>
            <a:gdLst/>
            <a:ahLst/>
            <a:cxnLst/>
            <a:rect l="l" t="t" r="r" b="b"/>
            <a:pathLst>
              <a:path w="2522854" h="2085339">
                <a:moveTo>
                  <a:pt x="2408485" y="1951278"/>
                </a:moveTo>
                <a:lnTo>
                  <a:pt x="2358771" y="1981200"/>
                </a:lnTo>
                <a:lnTo>
                  <a:pt x="2522854" y="2085213"/>
                </a:lnTo>
                <a:lnTo>
                  <a:pt x="2514342" y="1976120"/>
                </a:lnTo>
                <a:lnTo>
                  <a:pt x="2423413" y="1976120"/>
                </a:lnTo>
                <a:lnTo>
                  <a:pt x="2408485" y="1951278"/>
                </a:lnTo>
                <a:close/>
              </a:path>
              <a:path w="2522854" h="2085339">
                <a:moveTo>
                  <a:pt x="2458066" y="1921436"/>
                </a:moveTo>
                <a:lnTo>
                  <a:pt x="2408485" y="1951278"/>
                </a:lnTo>
                <a:lnTo>
                  <a:pt x="2423413" y="1976120"/>
                </a:lnTo>
                <a:lnTo>
                  <a:pt x="2473071" y="1946275"/>
                </a:lnTo>
                <a:lnTo>
                  <a:pt x="2458066" y="1921436"/>
                </a:lnTo>
                <a:close/>
              </a:path>
              <a:path w="2522854" h="2085339">
                <a:moveTo>
                  <a:pt x="2507741" y="1891538"/>
                </a:moveTo>
                <a:lnTo>
                  <a:pt x="2458066" y="1921436"/>
                </a:lnTo>
                <a:lnTo>
                  <a:pt x="2473071" y="1946275"/>
                </a:lnTo>
                <a:lnTo>
                  <a:pt x="2423413" y="1976120"/>
                </a:lnTo>
                <a:lnTo>
                  <a:pt x="2514342" y="1976120"/>
                </a:lnTo>
                <a:lnTo>
                  <a:pt x="2507741" y="1891538"/>
                </a:lnTo>
                <a:close/>
              </a:path>
              <a:path w="2522854" h="2085339">
                <a:moveTo>
                  <a:pt x="16509" y="0"/>
                </a:moveTo>
                <a:lnTo>
                  <a:pt x="0" y="55625"/>
                </a:lnTo>
                <a:lnTo>
                  <a:pt x="38862" y="66421"/>
                </a:lnTo>
                <a:lnTo>
                  <a:pt x="84962" y="76962"/>
                </a:lnTo>
                <a:lnTo>
                  <a:pt x="154939" y="90804"/>
                </a:lnTo>
                <a:lnTo>
                  <a:pt x="368680" y="128142"/>
                </a:lnTo>
                <a:lnTo>
                  <a:pt x="567435" y="164973"/>
                </a:lnTo>
                <a:lnTo>
                  <a:pt x="672591" y="187071"/>
                </a:lnTo>
                <a:lnTo>
                  <a:pt x="725804" y="199262"/>
                </a:lnTo>
                <a:lnTo>
                  <a:pt x="779399" y="212216"/>
                </a:lnTo>
                <a:lnTo>
                  <a:pt x="833119" y="226060"/>
                </a:lnTo>
                <a:lnTo>
                  <a:pt x="886840" y="240918"/>
                </a:lnTo>
                <a:lnTo>
                  <a:pt x="940180" y="256793"/>
                </a:lnTo>
                <a:lnTo>
                  <a:pt x="993266" y="273685"/>
                </a:lnTo>
                <a:lnTo>
                  <a:pt x="1045717" y="291591"/>
                </a:lnTo>
                <a:lnTo>
                  <a:pt x="1097406" y="310768"/>
                </a:lnTo>
                <a:lnTo>
                  <a:pt x="1148206" y="331088"/>
                </a:lnTo>
                <a:lnTo>
                  <a:pt x="1197737" y="352805"/>
                </a:lnTo>
                <a:lnTo>
                  <a:pt x="1245996" y="375792"/>
                </a:lnTo>
                <a:lnTo>
                  <a:pt x="1292859" y="400176"/>
                </a:lnTo>
                <a:lnTo>
                  <a:pt x="1338071" y="426085"/>
                </a:lnTo>
                <a:lnTo>
                  <a:pt x="1381505" y="453389"/>
                </a:lnTo>
                <a:lnTo>
                  <a:pt x="1422907" y="482091"/>
                </a:lnTo>
                <a:lnTo>
                  <a:pt x="1462024" y="512572"/>
                </a:lnTo>
                <a:lnTo>
                  <a:pt x="1500251" y="545464"/>
                </a:lnTo>
                <a:lnTo>
                  <a:pt x="1538351" y="581660"/>
                </a:lnTo>
                <a:lnTo>
                  <a:pt x="1576451" y="620649"/>
                </a:lnTo>
                <a:lnTo>
                  <a:pt x="1614677" y="662686"/>
                </a:lnTo>
                <a:lnTo>
                  <a:pt x="1652777" y="707136"/>
                </a:lnTo>
                <a:lnTo>
                  <a:pt x="1690624" y="754126"/>
                </a:lnTo>
                <a:lnTo>
                  <a:pt x="1728215" y="803148"/>
                </a:lnTo>
                <a:lnTo>
                  <a:pt x="1765680" y="854201"/>
                </a:lnTo>
                <a:lnTo>
                  <a:pt x="1802891" y="907033"/>
                </a:lnTo>
                <a:lnTo>
                  <a:pt x="1839722" y="961263"/>
                </a:lnTo>
                <a:lnTo>
                  <a:pt x="1912365" y="1073531"/>
                </a:lnTo>
                <a:lnTo>
                  <a:pt x="1983231" y="1189101"/>
                </a:lnTo>
                <a:lnTo>
                  <a:pt x="2052065" y="1306321"/>
                </a:lnTo>
                <a:lnTo>
                  <a:pt x="2118486" y="1423543"/>
                </a:lnTo>
                <a:lnTo>
                  <a:pt x="2182495" y="1539113"/>
                </a:lnTo>
                <a:lnTo>
                  <a:pt x="2273046" y="1705229"/>
                </a:lnTo>
                <a:lnTo>
                  <a:pt x="2301621" y="1758061"/>
                </a:lnTo>
                <a:lnTo>
                  <a:pt x="2329433" y="1808988"/>
                </a:lnTo>
                <a:lnTo>
                  <a:pt x="2356484" y="1858137"/>
                </a:lnTo>
                <a:lnTo>
                  <a:pt x="2382520" y="1905000"/>
                </a:lnTo>
                <a:lnTo>
                  <a:pt x="2407538" y="1949704"/>
                </a:lnTo>
                <a:lnTo>
                  <a:pt x="2408485" y="1951278"/>
                </a:lnTo>
                <a:lnTo>
                  <a:pt x="2458066" y="1921436"/>
                </a:lnTo>
                <a:lnTo>
                  <a:pt x="2433065" y="1876933"/>
                </a:lnTo>
                <a:lnTo>
                  <a:pt x="2407157" y="1830196"/>
                </a:lnTo>
                <a:lnTo>
                  <a:pt x="2380233" y="1781302"/>
                </a:lnTo>
                <a:lnTo>
                  <a:pt x="2233040" y="1511045"/>
                </a:lnTo>
                <a:lnTo>
                  <a:pt x="2168905" y="1394968"/>
                </a:lnTo>
                <a:lnTo>
                  <a:pt x="2101977" y="1276985"/>
                </a:lnTo>
                <a:lnTo>
                  <a:pt x="2032634" y="1158875"/>
                </a:lnTo>
                <a:lnTo>
                  <a:pt x="1961006" y="1042035"/>
                </a:lnTo>
                <a:lnTo>
                  <a:pt x="1887727" y="928751"/>
                </a:lnTo>
                <a:lnTo>
                  <a:pt x="1850262" y="873633"/>
                </a:lnTo>
                <a:lnTo>
                  <a:pt x="1812416" y="819912"/>
                </a:lnTo>
                <a:lnTo>
                  <a:pt x="1774189" y="767841"/>
                </a:lnTo>
                <a:lnTo>
                  <a:pt x="1735708" y="717676"/>
                </a:lnTo>
                <a:lnTo>
                  <a:pt x="1696720" y="669543"/>
                </a:lnTo>
                <a:lnTo>
                  <a:pt x="1657477" y="623570"/>
                </a:lnTo>
                <a:lnTo>
                  <a:pt x="1617979" y="580263"/>
                </a:lnTo>
                <a:lnTo>
                  <a:pt x="1578102" y="539496"/>
                </a:lnTo>
                <a:lnTo>
                  <a:pt x="1537970" y="501650"/>
                </a:lnTo>
                <a:lnTo>
                  <a:pt x="1497583" y="466851"/>
                </a:lnTo>
                <a:lnTo>
                  <a:pt x="1455927" y="434593"/>
                </a:lnTo>
                <a:lnTo>
                  <a:pt x="1412239" y="404240"/>
                </a:lnTo>
                <a:lnTo>
                  <a:pt x="1366774" y="375792"/>
                </a:lnTo>
                <a:lnTo>
                  <a:pt x="1319656" y="348868"/>
                </a:lnTo>
                <a:lnTo>
                  <a:pt x="1271015" y="323468"/>
                </a:lnTo>
                <a:lnTo>
                  <a:pt x="1220977" y="299720"/>
                </a:lnTo>
                <a:lnTo>
                  <a:pt x="1169796" y="277367"/>
                </a:lnTo>
                <a:lnTo>
                  <a:pt x="1117472" y="256412"/>
                </a:lnTo>
                <a:lnTo>
                  <a:pt x="1064514" y="236854"/>
                </a:lnTo>
                <a:lnTo>
                  <a:pt x="1010919" y="218439"/>
                </a:lnTo>
                <a:lnTo>
                  <a:pt x="956690" y="201167"/>
                </a:lnTo>
                <a:lnTo>
                  <a:pt x="902207" y="185038"/>
                </a:lnTo>
                <a:lnTo>
                  <a:pt x="847597" y="170052"/>
                </a:lnTo>
                <a:lnTo>
                  <a:pt x="793114" y="155828"/>
                </a:lnTo>
                <a:lnTo>
                  <a:pt x="738631" y="142748"/>
                </a:lnTo>
                <a:lnTo>
                  <a:pt x="684656" y="130428"/>
                </a:lnTo>
                <a:lnTo>
                  <a:pt x="578612" y="108203"/>
                </a:lnTo>
                <a:lnTo>
                  <a:pt x="475995" y="88518"/>
                </a:lnTo>
                <a:lnTo>
                  <a:pt x="165988" y="33909"/>
                </a:lnTo>
                <a:lnTo>
                  <a:pt x="113410" y="23749"/>
                </a:lnTo>
                <a:lnTo>
                  <a:pt x="67309" y="13715"/>
                </a:lnTo>
                <a:lnTo>
                  <a:pt x="28320" y="3555"/>
                </a:lnTo>
                <a:lnTo>
                  <a:pt x="1650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382" y="812419"/>
            <a:ext cx="42506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5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Hexadecimal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580" y="1972055"/>
            <a:ext cx="6647687" cy="28590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9803" y="385318"/>
            <a:ext cx="1562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9389" y="1355801"/>
            <a:ext cx="27070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597660" algn="l"/>
              </a:tabLst>
            </a:pPr>
            <a:r>
              <a:rPr sz="3200" spc="5" dirty="0">
                <a:latin typeface="Courier New"/>
                <a:cs typeface="Courier New"/>
              </a:rPr>
              <a:t>1234</a:t>
            </a:r>
            <a:r>
              <a:rPr sz="3150" spc="7" baseline="-21164" dirty="0">
                <a:latin typeface="Courier New"/>
                <a:cs typeface="Courier New"/>
              </a:rPr>
              <a:t>10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0" y="4717541"/>
            <a:ext cx="2801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400810" algn="l"/>
              </a:tabLst>
            </a:pPr>
            <a:r>
              <a:rPr sz="2800" spc="-5" dirty="0">
                <a:latin typeface="Courier New"/>
                <a:cs typeface="Courier New"/>
              </a:rPr>
              <a:t>1234</a:t>
            </a:r>
            <a:r>
              <a:rPr sz="2775" spc="-7" baseline="-21021" dirty="0">
                <a:latin typeface="Courier New"/>
                <a:cs typeface="Courier New"/>
              </a:rPr>
              <a:t>10	</a:t>
            </a:r>
            <a:r>
              <a:rPr sz="2800" spc="-5" dirty="0">
                <a:latin typeface="Courier New"/>
                <a:cs typeface="Courier New"/>
              </a:rPr>
              <a:t>=</a:t>
            </a:r>
            <a:r>
              <a:rPr sz="2800" spc="-8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4D2</a:t>
            </a:r>
            <a:r>
              <a:rPr sz="2775" spc="-7" baseline="-21021" dirty="0">
                <a:latin typeface="Courier New"/>
                <a:cs typeface="Courier New"/>
              </a:rPr>
              <a:t>16</a:t>
            </a:r>
            <a:endParaRPr sz="2775" baseline="-21021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27777" y="2822320"/>
            <a:ext cx="2425700" cy="2124710"/>
          </a:xfrm>
          <a:custGeom>
            <a:avLst/>
            <a:gdLst/>
            <a:ahLst/>
            <a:cxnLst/>
            <a:rect l="l" t="t" r="r" b="b"/>
            <a:pathLst>
              <a:path w="2425700" h="2124710">
                <a:moveTo>
                  <a:pt x="2315996" y="1969252"/>
                </a:moveTo>
                <a:lnTo>
                  <a:pt x="2260854" y="1987930"/>
                </a:lnTo>
                <a:lnTo>
                  <a:pt x="2398903" y="2124583"/>
                </a:lnTo>
                <a:lnTo>
                  <a:pt x="2416580" y="1996439"/>
                </a:lnTo>
                <a:lnTo>
                  <a:pt x="2324862" y="1996439"/>
                </a:lnTo>
                <a:lnTo>
                  <a:pt x="2315996" y="1969252"/>
                </a:lnTo>
                <a:close/>
              </a:path>
              <a:path w="2425700" h="2124710">
                <a:moveTo>
                  <a:pt x="2370800" y="1950688"/>
                </a:moveTo>
                <a:lnTo>
                  <a:pt x="2315996" y="1969252"/>
                </a:lnTo>
                <a:lnTo>
                  <a:pt x="2324862" y="1996439"/>
                </a:lnTo>
                <a:lnTo>
                  <a:pt x="2379979" y="1978405"/>
                </a:lnTo>
                <a:lnTo>
                  <a:pt x="2370800" y="1950688"/>
                </a:lnTo>
                <a:close/>
              </a:path>
              <a:path w="2425700" h="2124710">
                <a:moveTo>
                  <a:pt x="2425446" y="1932177"/>
                </a:moveTo>
                <a:lnTo>
                  <a:pt x="2370800" y="1950688"/>
                </a:lnTo>
                <a:lnTo>
                  <a:pt x="2379979" y="1978405"/>
                </a:lnTo>
                <a:lnTo>
                  <a:pt x="2324862" y="1996439"/>
                </a:lnTo>
                <a:lnTo>
                  <a:pt x="2416580" y="1996439"/>
                </a:lnTo>
                <a:lnTo>
                  <a:pt x="2425446" y="1932177"/>
                </a:lnTo>
                <a:close/>
              </a:path>
              <a:path w="2425700" h="2124710">
                <a:moveTo>
                  <a:pt x="1276716" y="57912"/>
                </a:moveTo>
                <a:lnTo>
                  <a:pt x="659130" y="57912"/>
                </a:lnTo>
                <a:lnTo>
                  <a:pt x="780414" y="59689"/>
                </a:lnTo>
                <a:lnTo>
                  <a:pt x="902843" y="65024"/>
                </a:lnTo>
                <a:lnTo>
                  <a:pt x="1024636" y="75056"/>
                </a:lnTo>
                <a:lnTo>
                  <a:pt x="1084452" y="82168"/>
                </a:lnTo>
                <a:lnTo>
                  <a:pt x="1143508" y="90677"/>
                </a:lnTo>
                <a:lnTo>
                  <a:pt x="1201547" y="100964"/>
                </a:lnTo>
                <a:lnTo>
                  <a:pt x="1258189" y="112902"/>
                </a:lnTo>
                <a:lnTo>
                  <a:pt x="1313179" y="126745"/>
                </a:lnTo>
                <a:lnTo>
                  <a:pt x="1366393" y="142620"/>
                </a:lnTo>
                <a:lnTo>
                  <a:pt x="1417574" y="160527"/>
                </a:lnTo>
                <a:lnTo>
                  <a:pt x="1466215" y="180720"/>
                </a:lnTo>
                <a:lnTo>
                  <a:pt x="1512316" y="203200"/>
                </a:lnTo>
                <a:lnTo>
                  <a:pt x="1555623" y="227964"/>
                </a:lnTo>
                <a:lnTo>
                  <a:pt x="1595881" y="255269"/>
                </a:lnTo>
                <a:lnTo>
                  <a:pt x="1633093" y="285114"/>
                </a:lnTo>
                <a:lnTo>
                  <a:pt x="1670557" y="318515"/>
                </a:lnTo>
                <a:lnTo>
                  <a:pt x="1705991" y="355726"/>
                </a:lnTo>
                <a:lnTo>
                  <a:pt x="1740534" y="397128"/>
                </a:lnTo>
                <a:lnTo>
                  <a:pt x="1774063" y="442340"/>
                </a:lnTo>
                <a:lnTo>
                  <a:pt x="1806321" y="491236"/>
                </a:lnTo>
                <a:lnTo>
                  <a:pt x="1837690" y="543432"/>
                </a:lnTo>
                <a:lnTo>
                  <a:pt x="1867916" y="598677"/>
                </a:lnTo>
                <a:lnTo>
                  <a:pt x="1897126" y="656716"/>
                </a:lnTo>
                <a:lnTo>
                  <a:pt x="1925320" y="717168"/>
                </a:lnTo>
                <a:lnTo>
                  <a:pt x="1952371" y="779779"/>
                </a:lnTo>
                <a:lnTo>
                  <a:pt x="1978532" y="844422"/>
                </a:lnTo>
                <a:lnTo>
                  <a:pt x="2003932" y="910589"/>
                </a:lnTo>
                <a:lnTo>
                  <a:pt x="2051812" y="1046860"/>
                </a:lnTo>
                <a:lnTo>
                  <a:pt x="2096389" y="1185798"/>
                </a:lnTo>
                <a:lnTo>
                  <a:pt x="2137791" y="1325371"/>
                </a:lnTo>
                <a:lnTo>
                  <a:pt x="2176653" y="1463420"/>
                </a:lnTo>
                <a:lnTo>
                  <a:pt x="2195068" y="1531111"/>
                </a:lnTo>
                <a:lnTo>
                  <a:pt x="2230501" y="1662683"/>
                </a:lnTo>
                <a:lnTo>
                  <a:pt x="2247392" y="1725929"/>
                </a:lnTo>
                <a:lnTo>
                  <a:pt x="2264029" y="1787143"/>
                </a:lnTo>
                <a:lnTo>
                  <a:pt x="2280157" y="1845945"/>
                </a:lnTo>
                <a:lnTo>
                  <a:pt x="2296032" y="1902205"/>
                </a:lnTo>
                <a:lnTo>
                  <a:pt x="2311527" y="1955545"/>
                </a:lnTo>
                <a:lnTo>
                  <a:pt x="2315996" y="1969252"/>
                </a:lnTo>
                <a:lnTo>
                  <a:pt x="2370800" y="1950688"/>
                </a:lnTo>
                <a:lnTo>
                  <a:pt x="2367026" y="1939289"/>
                </a:lnTo>
                <a:lnTo>
                  <a:pt x="2351658" y="1886458"/>
                </a:lnTo>
                <a:lnTo>
                  <a:pt x="2335911" y="1830704"/>
                </a:lnTo>
                <a:lnTo>
                  <a:pt x="2303272" y="1710943"/>
                </a:lnTo>
                <a:lnTo>
                  <a:pt x="2268981" y="1582546"/>
                </a:lnTo>
                <a:lnTo>
                  <a:pt x="2250948" y="1515998"/>
                </a:lnTo>
                <a:lnTo>
                  <a:pt x="2232405" y="1447799"/>
                </a:lnTo>
                <a:lnTo>
                  <a:pt x="2193290" y="1308861"/>
                </a:lnTo>
                <a:lnTo>
                  <a:pt x="2151506" y="1168145"/>
                </a:lnTo>
                <a:lnTo>
                  <a:pt x="2106422" y="1027556"/>
                </a:lnTo>
                <a:lnTo>
                  <a:pt x="2058034" y="889888"/>
                </a:lnTo>
                <a:lnTo>
                  <a:pt x="2032253" y="822705"/>
                </a:lnTo>
                <a:lnTo>
                  <a:pt x="2005456" y="756792"/>
                </a:lnTo>
                <a:lnTo>
                  <a:pt x="1977771" y="692784"/>
                </a:lnTo>
                <a:lnTo>
                  <a:pt x="1948815" y="630681"/>
                </a:lnTo>
                <a:lnTo>
                  <a:pt x="1918716" y="570864"/>
                </a:lnTo>
                <a:lnTo>
                  <a:pt x="1887220" y="513588"/>
                </a:lnTo>
                <a:lnTo>
                  <a:pt x="1854580" y="459231"/>
                </a:lnTo>
                <a:lnTo>
                  <a:pt x="1820545" y="407924"/>
                </a:lnTo>
                <a:lnTo>
                  <a:pt x="1784984" y="360044"/>
                </a:lnTo>
                <a:lnTo>
                  <a:pt x="1747774" y="315721"/>
                </a:lnTo>
                <a:lnTo>
                  <a:pt x="1709039" y="275336"/>
                </a:lnTo>
                <a:lnTo>
                  <a:pt x="1669288" y="239902"/>
                </a:lnTo>
                <a:lnTo>
                  <a:pt x="1628394" y="207263"/>
                </a:lnTo>
                <a:lnTo>
                  <a:pt x="1584452" y="177673"/>
                </a:lnTo>
                <a:lnTo>
                  <a:pt x="1537589" y="151002"/>
                </a:lnTo>
                <a:lnTo>
                  <a:pt x="1488313" y="127253"/>
                </a:lnTo>
                <a:lnTo>
                  <a:pt x="1436624" y="105790"/>
                </a:lnTo>
                <a:lnTo>
                  <a:pt x="1382902" y="87121"/>
                </a:lnTo>
                <a:lnTo>
                  <a:pt x="1327403" y="70612"/>
                </a:lnTo>
                <a:lnTo>
                  <a:pt x="1276716" y="57912"/>
                </a:lnTo>
                <a:close/>
              </a:path>
              <a:path w="2425700" h="2124710">
                <a:moveTo>
                  <a:pt x="6350" y="3555"/>
                </a:moveTo>
                <a:lnTo>
                  <a:pt x="0" y="61087"/>
                </a:lnTo>
                <a:lnTo>
                  <a:pt x="60833" y="66293"/>
                </a:lnTo>
                <a:lnTo>
                  <a:pt x="136271" y="67690"/>
                </a:lnTo>
                <a:lnTo>
                  <a:pt x="178562" y="67437"/>
                </a:lnTo>
                <a:lnTo>
                  <a:pt x="540765" y="58800"/>
                </a:lnTo>
                <a:lnTo>
                  <a:pt x="1276716" y="57912"/>
                </a:lnTo>
                <a:lnTo>
                  <a:pt x="1211579" y="43941"/>
                </a:lnTo>
                <a:lnTo>
                  <a:pt x="1151889" y="33400"/>
                </a:lnTo>
                <a:lnTo>
                  <a:pt x="1091184" y="24637"/>
                </a:lnTo>
                <a:lnTo>
                  <a:pt x="1029335" y="17399"/>
                </a:lnTo>
                <a:lnTo>
                  <a:pt x="937920" y="9905"/>
                </a:lnTo>
                <a:lnTo>
                  <a:pt x="136778" y="9905"/>
                </a:lnTo>
                <a:lnTo>
                  <a:pt x="98806" y="9525"/>
                </a:lnTo>
                <a:lnTo>
                  <a:pt x="64388" y="8508"/>
                </a:lnTo>
                <a:lnTo>
                  <a:pt x="34036" y="6603"/>
                </a:lnTo>
                <a:lnTo>
                  <a:pt x="6350" y="3555"/>
                </a:lnTo>
                <a:close/>
              </a:path>
              <a:path w="2425700" h="2124710">
                <a:moveTo>
                  <a:pt x="658622" y="0"/>
                </a:moveTo>
                <a:lnTo>
                  <a:pt x="539750" y="888"/>
                </a:lnTo>
                <a:lnTo>
                  <a:pt x="222631" y="8762"/>
                </a:lnTo>
                <a:lnTo>
                  <a:pt x="136778" y="9905"/>
                </a:lnTo>
                <a:lnTo>
                  <a:pt x="937920" y="9905"/>
                </a:lnTo>
                <a:lnTo>
                  <a:pt x="905383" y="7238"/>
                </a:lnTo>
                <a:lnTo>
                  <a:pt x="781176" y="1777"/>
                </a:lnTo>
                <a:lnTo>
                  <a:pt x="658622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3246" y="2251710"/>
            <a:ext cx="1091565" cy="789940"/>
          </a:xfrm>
          <a:custGeom>
            <a:avLst/>
            <a:gdLst/>
            <a:ahLst/>
            <a:cxnLst/>
            <a:rect l="l" t="t" r="r" b="b"/>
            <a:pathLst>
              <a:path w="1091564" h="789939">
                <a:moveTo>
                  <a:pt x="0" y="0"/>
                </a:moveTo>
                <a:lnTo>
                  <a:pt x="12191" y="484631"/>
                </a:lnTo>
              </a:path>
              <a:path w="1091564" h="789939">
                <a:moveTo>
                  <a:pt x="24383" y="484631"/>
                </a:moveTo>
                <a:lnTo>
                  <a:pt x="1091183" y="484631"/>
                </a:lnTo>
              </a:path>
              <a:path w="1091564" h="789939">
                <a:moveTo>
                  <a:pt x="12191" y="484631"/>
                </a:moveTo>
                <a:lnTo>
                  <a:pt x="13715" y="7894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54375" y="2257171"/>
            <a:ext cx="258064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20090" algn="l"/>
              </a:tabLst>
            </a:pPr>
            <a:r>
              <a:rPr sz="1800" spc="-5" dirty="0">
                <a:latin typeface="Courier New"/>
                <a:cs typeface="Courier New"/>
              </a:rPr>
              <a:t>16	</a:t>
            </a:r>
            <a:r>
              <a:rPr sz="1800" spc="-10" dirty="0">
                <a:latin typeface="Courier New"/>
                <a:cs typeface="Courier New"/>
              </a:rPr>
              <a:t>1234</a:t>
            </a:r>
            <a:endParaRPr sz="1800" dirty="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1325"/>
              </a:spcBef>
              <a:tabLst>
                <a:tab pos="633095" algn="l"/>
                <a:tab pos="1040765" algn="l"/>
                <a:tab pos="1692275" algn="l"/>
              </a:tabLst>
            </a:pPr>
            <a:r>
              <a:rPr sz="1800" spc="-5" dirty="0">
                <a:latin typeface="Courier New"/>
                <a:cs typeface="Courier New"/>
              </a:rPr>
              <a:t>16	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77	</a:t>
            </a:r>
            <a:r>
              <a:rPr sz="1800" dirty="0">
                <a:latin typeface="Courier New"/>
                <a:cs typeface="Courier New"/>
              </a:rPr>
              <a:t>2</a:t>
            </a:r>
          </a:p>
          <a:p>
            <a:pPr marL="69215">
              <a:lnSpc>
                <a:spcPct val="100000"/>
              </a:lnSpc>
              <a:tabLst>
                <a:tab pos="608330" algn="l"/>
                <a:tab pos="1176655" algn="l"/>
                <a:tab pos="1666239" algn="l"/>
              </a:tabLst>
            </a:pPr>
            <a:r>
              <a:rPr sz="2700" spc="-7" baseline="-13888" dirty="0">
                <a:latin typeface="Courier New"/>
                <a:cs typeface="Courier New"/>
              </a:rPr>
              <a:t>16	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4	</a:t>
            </a:r>
            <a:r>
              <a:rPr sz="1800" spc="-5" dirty="0">
                <a:latin typeface="Courier New"/>
                <a:cs typeface="Courier New"/>
              </a:rPr>
              <a:t>13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D</a:t>
            </a:r>
          </a:p>
          <a:p>
            <a:pPr marL="1162685">
              <a:lnSpc>
                <a:spcPct val="100000"/>
              </a:lnSpc>
              <a:spcBef>
                <a:spcPts val="430"/>
              </a:spcBef>
              <a:tabLst>
                <a:tab pos="1845310" algn="l"/>
              </a:tabLst>
            </a:pPr>
            <a:r>
              <a:rPr sz="1800" dirty="0">
                <a:latin typeface="Courier New"/>
                <a:cs typeface="Courier New"/>
              </a:rPr>
              <a:t>0	4</a:t>
            </a:r>
          </a:p>
        </p:txBody>
      </p:sp>
      <p:sp>
        <p:nvSpPr>
          <p:cNvPr id="8" name="object 8"/>
          <p:cNvSpPr/>
          <p:nvPr/>
        </p:nvSpPr>
        <p:spPr>
          <a:xfrm>
            <a:off x="3886961" y="2995422"/>
            <a:ext cx="1905" cy="304800"/>
          </a:xfrm>
          <a:custGeom>
            <a:avLst/>
            <a:gdLst/>
            <a:ahLst/>
            <a:cxnLst/>
            <a:rect l="l" t="t" r="r" b="b"/>
            <a:pathLst>
              <a:path w="1904" h="304800">
                <a:moveTo>
                  <a:pt x="0" y="0"/>
                </a:moveTo>
                <a:lnTo>
                  <a:pt x="1524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146" y="812419"/>
            <a:ext cx="2690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57600" y="2286761"/>
          <a:ext cx="10668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2989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3664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186</a:t>
                      </a: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55975" y="2388234"/>
            <a:ext cx="25400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3405" y="2464434"/>
            <a:ext cx="30416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13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440"/>
              </a:spcBef>
            </a:pPr>
            <a:r>
              <a:rPr sz="1800" spc="-7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3328" y="2515361"/>
            <a:ext cx="86995" cy="1752600"/>
          </a:xfrm>
          <a:custGeom>
            <a:avLst/>
            <a:gdLst/>
            <a:ahLst/>
            <a:cxnLst/>
            <a:rect l="l" t="t" r="r" b="b"/>
            <a:pathLst>
              <a:path w="86995" h="1752600">
                <a:moveTo>
                  <a:pt x="57912" y="72389"/>
                </a:moveTo>
                <a:lnTo>
                  <a:pt x="28956" y="72389"/>
                </a:lnTo>
                <a:lnTo>
                  <a:pt x="28956" y="1752600"/>
                </a:lnTo>
                <a:lnTo>
                  <a:pt x="57912" y="1752600"/>
                </a:lnTo>
                <a:lnTo>
                  <a:pt x="57912" y="72389"/>
                </a:lnTo>
                <a:close/>
              </a:path>
              <a:path w="86995" h="1752600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752600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6361" y="4877561"/>
            <a:ext cx="3810000" cy="8382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(2989)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3150" spc="30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32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(BAD)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endParaRPr sz="3150" baseline="-2116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1809" y="3836289"/>
            <a:ext cx="48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MSP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1481" y="2388234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LSP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Syllabus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6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808794"/>
            <a:ext cx="8092485" cy="547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UNIT – III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Applications of Flip Flops: </a:t>
            </a:r>
            <a:r>
              <a:rPr lang="en-US" sz="2000" dirty="0"/>
              <a:t>Design of Shift Register using D- flip flop, Design of Counters: Asynchronous counters using T-flip flop, Synchronous Counters using D-flip flop and T Flip Flop                     </a:t>
            </a:r>
            <a:r>
              <a:rPr lang="en-IN" sz="2000" b="1" dirty="0"/>
              <a:t>5Hrs</a:t>
            </a:r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C650C-0AE9-F9FB-804D-A3770194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812419"/>
            <a:ext cx="2715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Octal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5938" y="4181602"/>
            <a:ext cx="2495550" cy="650240"/>
            <a:chOff x="5345938" y="4181602"/>
            <a:chExt cx="2495550" cy="650240"/>
          </a:xfrm>
        </p:grpSpPr>
        <p:sp>
          <p:nvSpPr>
            <p:cNvPr id="4" name="object 4"/>
            <p:cNvSpPr/>
            <p:nvPr/>
          </p:nvSpPr>
          <p:spPr>
            <a:xfrm>
              <a:off x="5356098" y="4191762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8" y="4191762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1584" y="2743200"/>
            <a:ext cx="1771014" cy="1470660"/>
          </a:xfrm>
          <a:custGeom>
            <a:avLst/>
            <a:gdLst/>
            <a:ahLst/>
            <a:cxnLst/>
            <a:rect l="l" t="t" r="r" b="b"/>
            <a:pathLst>
              <a:path w="1771014" h="1470660">
                <a:moveTo>
                  <a:pt x="1618623" y="88308"/>
                </a:moveTo>
                <a:lnTo>
                  <a:pt x="0" y="1425448"/>
                </a:lnTo>
                <a:lnTo>
                  <a:pt x="36829" y="1470152"/>
                </a:lnTo>
                <a:lnTo>
                  <a:pt x="1655499" y="132974"/>
                </a:lnTo>
                <a:lnTo>
                  <a:pt x="1618623" y="88308"/>
                </a:lnTo>
                <a:close/>
              </a:path>
              <a:path w="1771014" h="1470660">
                <a:moveTo>
                  <a:pt x="1740109" y="69850"/>
                </a:moveTo>
                <a:lnTo>
                  <a:pt x="1640966" y="69850"/>
                </a:lnTo>
                <a:lnTo>
                  <a:pt x="1677797" y="114553"/>
                </a:lnTo>
                <a:lnTo>
                  <a:pt x="1655499" y="132974"/>
                </a:lnTo>
                <a:lnTo>
                  <a:pt x="1692402" y="177673"/>
                </a:lnTo>
                <a:lnTo>
                  <a:pt x="1740109" y="69850"/>
                </a:lnTo>
                <a:close/>
              </a:path>
              <a:path w="1771014" h="1470660">
                <a:moveTo>
                  <a:pt x="1640966" y="69850"/>
                </a:moveTo>
                <a:lnTo>
                  <a:pt x="1618623" y="88308"/>
                </a:lnTo>
                <a:lnTo>
                  <a:pt x="1655499" y="132974"/>
                </a:lnTo>
                <a:lnTo>
                  <a:pt x="1677797" y="114553"/>
                </a:lnTo>
                <a:lnTo>
                  <a:pt x="1640966" y="69850"/>
                </a:lnTo>
                <a:close/>
              </a:path>
              <a:path w="1771014" h="1470660">
                <a:moveTo>
                  <a:pt x="1771014" y="0"/>
                </a:moveTo>
                <a:lnTo>
                  <a:pt x="1581785" y="43687"/>
                </a:lnTo>
                <a:lnTo>
                  <a:pt x="1618623" y="88308"/>
                </a:lnTo>
                <a:lnTo>
                  <a:pt x="1640966" y="69850"/>
                </a:lnTo>
                <a:lnTo>
                  <a:pt x="1740109" y="69850"/>
                </a:lnTo>
                <a:lnTo>
                  <a:pt x="1771014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812419"/>
            <a:ext cx="2715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Octal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286535"/>
            <a:ext cx="7454900" cy="451358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555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25" dirty="0">
                <a:latin typeface="Times New Roman"/>
                <a:cs typeface="Times New Roman"/>
              </a:rPr>
              <a:t>Technique</a:t>
            </a:r>
            <a:endParaRPr sz="22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1455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Binary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Octal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[Integers]</a:t>
            </a:r>
            <a:endParaRPr sz="22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605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Divide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 into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groups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three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(starting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right).</a:t>
            </a:r>
            <a:endParaRPr sz="19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540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Convert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each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three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octal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4F81BC"/>
              </a:buClr>
              <a:buFont typeface="Times New Roman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4F81BC"/>
              </a:buClr>
              <a:buFont typeface="Times New Roman"/>
              <a:buAutoNum type="arabicPeriod"/>
            </a:pPr>
            <a:endParaRPr sz="28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Binary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Octal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[Fractions]</a:t>
            </a:r>
            <a:endParaRPr sz="2200">
              <a:latin typeface="Times New Roman"/>
              <a:cs typeface="Times New Roman"/>
            </a:endParaRPr>
          </a:p>
          <a:p>
            <a:pPr marL="802005" marR="105410" lvl="1" indent="-515620">
              <a:lnSpc>
                <a:spcPct val="150100"/>
              </a:lnSpc>
              <a:spcBef>
                <a:spcPts val="470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Divide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into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groups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three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(starting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radix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point).</a:t>
            </a:r>
            <a:endParaRPr sz="19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535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Convert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each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three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to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octal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213" y="757367"/>
            <a:ext cx="5105400" cy="11125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535"/>
              </a:spcBef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3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40"/>
              </a:spcBef>
              <a:tabLst>
                <a:tab pos="2900680" algn="l"/>
              </a:tabLst>
            </a:pPr>
            <a:r>
              <a:rPr sz="3200" dirty="0">
                <a:latin typeface="Courier New"/>
                <a:cs typeface="Courier New"/>
              </a:rPr>
              <a:t>1011010111</a:t>
            </a:r>
            <a:r>
              <a:rPr sz="3150" baseline="-21164" dirty="0">
                <a:latin typeface="Courier New"/>
                <a:cs typeface="Courier New"/>
              </a:rPr>
              <a:t>2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0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8</a:t>
            </a:r>
            <a:endParaRPr sz="3150" baseline="-21164">
              <a:latin typeface="Courier New"/>
              <a:cs typeface="Courier New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69744" y="2275536"/>
          <a:ext cx="3239133" cy="1924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2122">
                <a:tc>
                  <a:txBody>
                    <a:bodyPr/>
                    <a:lstStyle/>
                    <a:p>
                      <a:pPr marL="31750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010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algn="ctr">
                        <a:lnSpc>
                          <a:spcPts val="3304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3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2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9080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7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313177" y="2667126"/>
            <a:ext cx="173990" cy="992505"/>
          </a:xfrm>
          <a:custGeom>
            <a:avLst/>
            <a:gdLst/>
            <a:ahLst/>
            <a:cxnLst/>
            <a:rect l="l" t="t" r="r" b="b"/>
            <a:pathLst>
              <a:path w="173989" h="992504">
                <a:moveTo>
                  <a:pt x="57843" y="819784"/>
                </a:moveTo>
                <a:lnTo>
                  <a:pt x="0" y="822451"/>
                </a:lnTo>
                <a:lnTo>
                  <a:pt x="94742" y="991997"/>
                </a:lnTo>
                <a:lnTo>
                  <a:pt x="158274" y="848740"/>
                </a:lnTo>
                <a:lnTo>
                  <a:pt x="59182" y="848740"/>
                </a:lnTo>
                <a:lnTo>
                  <a:pt x="57843" y="819784"/>
                </a:lnTo>
                <a:close/>
              </a:path>
              <a:path w="173989" h="992504">
                <a:moveTo>
                  <a:pt x="115632" y="817119"/>
                </a:moveTo>
                <a:lnTo>
                  <a:pt x="57843" y="819784"/>
                </a:lnTo>
                <a:lnTo>
                  <a:pt x="59182" y="848740"/>
                </a:lnTo>
                <a:lnTo>
                  <a:pt x="116967" y="846074"/>
                </a:lnTo>
                <a:lnTo>
                  <a:pt x="115632" y="817119"/>
                </a:lnTo>
                <a:close/>
              </a:path>
              <a:path w="173989" h="992504">
                <a:moveTo>
                  <a:pt x="173482" y="814451"/>
                </a:moveTo>
                <a:lnTo>
                  <a:pt x="115632" y="817119"/>
                </a:lnTo>
                <a:lnTo>
                  <a:pt x="116967" y="846074"/>
                </a:lnTo>
                <a:lnTo>
                  <a:pt x="59182" y="848740"/>
                </a:lnTo>
                <a:lnTo>
                  <a:pt x="158274" y="848740"/>
                </a:lnTo>
                <a:lnTo>
                  <a:pt x="173482" y="814451"/>
                </a:lnTo>
                <a:close/>
              </a:path>
              <a:path w="173989" h="992504">
                <a:moveTo>
                  <a:pt x="77978" y="0"/>
                </a:moveTo>
                <a:lnTo>
                  <a:pt x="20066" y="2794"/>
                </a:lnTo>
                <a:lnTo>
                  <a:pt x="57843" y="819784"/>
                </a:lnTo>
                <a:lnTo>
                  <a:pt x="115632" y="817119"/>
                </a:lnTo>
                <a:lnTo>
                  <a:pt x="7797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8977" y="2741802"/>
            <a:ext cx="173990" cy="993775"/>
          </a:xfrm>
          <a:custGeom>
            <a:avLst/>
            <a:gdLst/>
            <a:ahLst/>
            <a:cxnLst/>
            <a:rect l="l" t="t" r="r" b="b"/>
            <a:pathLst>
              <a:path w="173989" h="993775">
                <a:moveTo>
                  <a:pt x="57845" y="821308"/>
                </a:moveTo>
                <a:lnTo>
                  <a:pt x="0" y="823976"/>
                </a:lnTo>
                <a:lnTo>
                  <a:pt x="94742" y="993521"/>
                </a:lnTo>
                <a:lnTo>
                  <a:pt x="158274" y="850264"/>
                </a:lnTo>
                <a:lnTo>
                  <a:pt x="59182" y="850264"/>
                </a:lnTo>
                <a:lnTo>
                  <a:pt x="57845" y="821308"/>
                </a:lnTo>
                <a:close/>
              </a:path>
              <a:path w="173989" h="993775">
                <a:moveTo>
                  <a:pt x="115635" y="818642"/>
                </a:moveTo>
                <a:lnTo>
                  <a:pt x="57845" y="821308"/>
                </a:lnTo>
                <a:lnTo>
                  <a:pt x="59182" y="850264"/>
                </a:lnTo>
                <a:lnTo>
                  <a:pt x="116967" y="847598"/>
                </a:lnTo>
                <a:lnTo>
                  <a:pt x="115635" y="818642"/>
                </a:lnTo>
                <a:close/>
              </a:path>
              <a:path w="173989" h="993775">
                <a:moveTo>
                  <a:pt x="173482" y="815975"/>
                </a:moveTo>
                <a:lnTo>
                  <a:pt x="115635" y="818642"/>
                </a:lnTo>
                <a:lnTo>
                  <a:pt x="116967" y="847598"/>
                </a:lnTo>
                <a:lnTo>
                  <a:pt x="59182" y="850264"/>
                </a:lnTo>
                <a:lnTo>
                  <a:pt x="158274" y="850264"/>
                </a:lnTo>
                <a:lnTo>
                  <a:pt x="173482" y="815975"/>
                </a:lnTo>
                <a:close/>
              </a:path>
              <a:path w="173989" h="993775">
                <a:moveTo>
                  <a:pt x="77978" y="0"/>
                </a:moveTo>
                <a:lnTo>
                  <a:pt x="20066" y="2667"/>
                </a:lnTo>
                <a:lnTo>
                  <a:pt x="57845" y="821308"/>
                </a:lnTo>
                <a:lnTo>
                  <a:pt x="115635" y="818642"/>
                </a:lnTo>
                <a:lnTo>
                  <a:pt x="7797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5805" y="2741929"/>
            <a:ext cx="173990" cy="1019810"/>
          </a:xfrm>
          <a:custGeom>
            <a:avLst/>
            <a:gdLst/>
            <a:ahLst/>
            <a:cxnLst/>
            <a:rect l="l" t="t" r="r" b="b"/>
            <a:pathLst>
              <a:path w="173989" h="1019810">
                <a:moveTo>
                  <a:pt x="0" y="841883"/>
                </a:moveTo>
                <a:lnTo>
                  <a:pt x="78994" y="1019302"/>
                </a:lnTo>
                <a:lnTo>
                  <a:pt x="158949" y="875919"/>
                </a:lnTo>
                <a:lnTo>
                  <a:pt x="114427" y="875919"/>
                </a:lnTo>
                <a:lnTo>
                  <a:pt x="56515" y="873379"/>
                </a:lnTo>
                <a:lnTo>
                  <a:pt x="57814" y="844462"/>
                </a:lnTo>
                <a:lnTo>
                  <a:pt x="0" y="841883"/>
                </a:lnTo>
                <a:close/>
              </a:path>
              <a:path w="173989" h="1019810">
                <a:moveTo>
                  <a:pt x="57814" y="844462"/>
                </a:moveTo>
                <a:lnTo>
                  <a:pt x="56515" y="873379"/>
                </a:lnTo>
                <a:lnTo>
                  <a:pt x="114427" y="875919"/>
                </a:lnTo>
                <a:lnTo>
                  <a:pt x="115724" y="847046"/>
                </a:lnTo>
                <a:lnTo>
                  <a:pt x="57814" y="844462"/>
                </a:lnTo>
                <a:close/>
              </a:path>
              <a:path w="173989" h="1019810">
                <a:moveTo>
                  <a:pt x="115724" y="847046"/>
                </a:moveTo>
                <a:lnTo>
                  <a:pt x="114427" y="875919"/>
                </a:lnTo>
                <a:lnTo>
                  <a:pt x="158949" y="875919"/>
                </a:lnTo>
                <a:lnTo>
                  <a:pt x="173609" y="849630"/>
                </a:lnTo>
                <a:lnTo>
                  <a:pt x="115724" y="847046"/>
                </a:lnTo>
                <a:close/>
              </a:path>
              <a:path w="173989" h="1019810">
                <a:moveTo>
                  <a:pt x="95758" y="0"/>
                </a:moveTo>
                <a:lnTo>
                  <a:pt x="57814" y="844462"/>
                </a:lnTo>
                <a:lnTo>
                  <a:pt x="115724" y="847046"/>
                </a:lnTo>
                <a:lnTo>
                  <a:pt x="153670" y="2540"/>
                </a:lnTo>
                <a:lnTo>
                  <a:pt x="9575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0371" y="2741041"/>
            <a:ext cx="178435" cy="994410"/>
          </a:xfrm>
          <a:custGeom>
            <a:avLst/>
            <a:gdLst/>
            <a:ahLst/>
            <a:cxnLst/>
            <a:rect l="l" t="t" r="r" b="b"/>
            <a:pathLst>
              <a:path w="178435" h="994410">
                <a:moveTo>
                  <a:pt x="62806" y="823257"/>
                </a:moveTo>
                <a:lnTo>
                  <a:pt x="5079" y="827659"/>
                </a:lnTo>
                <a:lnTo>
                  <a:pt x="105028" y="994283"/>
                </a:lnTo>
                <a:lnTo>
                  <a:pt x="162938" y="852170"/>
                </a:lnTo>
                <a:lnTo>
                  <a:pt x="65024" y="852170"/>
                </a:lnTo>
                <a:lnTo>
                  <a:pt x="62806" y="823257"/>
                </a:lnTo>
                <a:close/>
              </a:path>
              <a:path w="178435" h="994410">
                <a:moveTo>
                  <a:pt x="120589" y="818851"/>
                </a:moveTo>
                <a:lnTo>
                  <a:pt x="62806" y="823257"/>
                </a:lnTo>
                <a:lnTo>
                  <a:pt x="65024" y="852170"/>
                </a:lnTo>
                <a:lnTo>
                  <a:pt x="122808" y="847725"/>
                </a:lnTo>
                <a:lnTo>
                  <a:pt x="120589" y="818851"/>
                </a:lnTo>
                <a:close/>
              </a:path>
              <a:path w="178435" h="994410">
                <a:moveTo>
                  <a:pt x="178307" y="814451"/>
                </a:moveTo>
                <a:lnTo>
                  <a:pt x="120589" y="818851"/>
                </a:lnTo>
                <a:lnTo>
                  <a:pt x="122808" y="847725"/>
                </a:lnTo>
                <a:lnTo>
                  <a:pt x="65024" y="852170"/>
                </a:lnTo>
                <a:lnTo>
                  <a:pt x="162938" y="852170"/>
                </a:lnTo>
                <a:lnTo>
                  <a:pt x="178307" y="814451"/>
                </a:lnTo>
                <a:close/>
              </a:path>
              <a:path w="178435" h="994410">
                <a:moveTo>
                  <a:pt x="57657" y="0"/>
                </a:moveTo>
                <a:lnTo>
                  <a:pt x="0" y="4318"/>
                </a:lnTo>
                <a:lnTo>
                  <a:pt x="62806" y="823257"/>
                </a:lnTo>
                <a:lnTo>
                  <a:pt x="120589" y="818851"/>
                </a:lnTo>
                <a:lnTo>
                  <a:pt x="57657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0228" y="5395671"/>
            <a:ext cx="4581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00680" algn="l"/>
              </a:tabLst>
            </a:pPr>
            <a:r>
              <a:rPr sz="3200" dirty="0">
                <a:latin typeface="Courier New"/>
                <a:cs typeface="Courier New"/>
              </a:rPr>
              <a:t>1011010111</a:t>
            </a:r>
            <a:r>
              <a:rPr sz="3150" baseline="-21164" dirty="0">
                <a:latin typeface="Courier New"/>
                <a:cs typeface="Courier New"/>
              </a:rPr>
              <a:t>2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80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Courier New"/>
                <a:cs typeface="Courier New"/>
              </a:rPr>
              <a:t>1327</a:t>
            </a:r>
            <a:r>
              <a:rPr sz="3150" spc="7" baseline="-21164" dirty="0">
                <a:latin typeface="Courier New"/>
                <a:cs typeface="Courier New"/>
              </a:rPr>
              <a:t>8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157" y="812419"/>
            <a:ext cx="40259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Hexadecimal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62400" y="4408932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157" y="812419"/>
            <a:ext cx="40259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Binary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Hexadecimal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44" y="1118203"/>
            <a:ext cx="7376795" cy="399605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150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25" dirty="0">
                <a:latin typeface="Times New Roman"/>
                <a:cs typeface="Times New Roman"/>
              </a:rPr>
              <a:t>Technique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1060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Binary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 Hexadecimal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[Integers]</a:t>
            </a:r>
            <a:endParaRPr sz="22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140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Divide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 into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groups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four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(starting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right).</a:t>
            </a:r>
            <a:endParaRPr sz="19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080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Convert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each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four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 to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hexadecimal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4F81BC"/>
              </a:buClr>
              <a:buFont typeface="Times New Roman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F81BC"/>
              </a:buClr>
              <a:buFont typeface="Times New Roman"/>
              <a:buAutoNum type="arabicPeriod"/>
            </a:pPr>
            <a:endParaRPr sz="195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4F81BC"/>
              </a:buClr>
              <a:buSzPct val="8409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Binary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to Hexadecimal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[Fractions]</a:t>
            </a:r>
            <a:endParaRPr sz="2200">
              <a:latin typeface="Times New Roman"/>
              <a:cs typeface="Times New Roman"/>
            </a:endParaRPr>
          </a:p>
          <a:p>
            <a:pPr marL="802005" marR="105410" lvl="1" indent="-515620">
              <a:lnSpc>
                <a:spcPct val="130000"/>
              </a:lnSpc>
              <a:spcBef>
                <a:spcPts val="455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Divide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 into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groups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four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(starting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from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radix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point).</a:t>
            </a:r>
            <a:endParaRPr sz="1900">
              <a:latin typeface="Times New Roman"/>
              <a:cs typeface="Times New Roman"/>
            </a:endParaRPr>
          </a:p>
          <a:p>
            <a:pPr marL="802005" lvl="1" indent="-516255">
              <a:lnSpc>
                <a:spcPct val="100000"/>
              </a:lnSpc>
              <a:spcBef>
                <a:spcPts val="1085"/>
              </a:spcBef>
              <a:buClr>
                <a:srgbClr val="4F81BC"/>
              </a:buClr>
              <a:buSzPct val="84210"/>
              <a:buAutoNum type="arabicPeriod"/>
              <a:tabLst>
                <a:tab pos="802005" algn="l"/>
                <a:tab pos="802640" algn="l"/>
              </a:tabLst>
            </a:pPr>
            <a:r>
              <a:rPr sz="1900" spc="-5" dirty="0">
                <a:latin typeface="Times New Roman"/>
                <a:cs typeface="Times New Roman"/>
              </a:rPr>
              <a:t>Convert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each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group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four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binary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digits to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one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hexadecimal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digit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217" y="757367"/>
            <a:ext cx="6057265" cy="24085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611879">
              <a:lnSpc>
                <a:spcPct val="100000"/>
              </a:lnSpc>
              <a:spcBef>
                <a:spcPts val="535"/>
              </a:spcBef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3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440"/>
              </a:spcBef>
              <a:tabLst>
                <a:tab pos="2913380" algn="l"/>
              </a:tabLst>
            </a:pPr>
            <a:r>
              <a:rPr sz="3200" dirty="0">
                <a:latin typeface="Courier New"/>
                <a:cs typeface="Courier New"/>
              </a:rPr>
              <a:t>1010111011</a:t>
            </a:r>
            <a:r>
              <a:rPr sz="3150" baseline="-21164" dirty="0">
                <a:latin typeface="Courier New"/>
                <a:cs typeface="Courier New"/>
              </a:rPr>
              <a:t>2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60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600">
              <a:latin typeface="Courier New"/>
              <a:cs typeface="Courier New"/>
            </a:endParaRPr>
          </a:p>
          <a:p>
            <a:pPr marL="3100705">
              <a:lnSpc>
                <a:spcPct val="100000"/>
              </a:lnSpc>
            </a:pPr>
            <a:r>
              <a:rPr sz="3200" spc="-5" dirty="0">
                <a:latin typeface="Courier New"/>
                <a:cs typeface="Courier New"/>
              </a:rPr>
              <a:t>10</a:t>
            </a:r>
            <a:r>
              <a:rPr sz="3200" spc="-3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1011</a:t>
            </a:r>
            <a:r>
              <a:rPr sz="3200" spc="-25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1011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8375" y="4115180"/>
            <a:ext cx="1214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7580" algn="l"/>
              </a:tabLst>
            </a:pPr>
            <a:r>
              <a:rPr sz="3200" dirty="0">
                <a:latin typeface="Courier New"/>
                <a:cs typeface="Courier New"/>
              </a:rPr>
              <a:t>2	B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9596" y="4115180"/>
            <a:ext cx="269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ourier New"/>
                <a:cs typeface="Courier New"/>
              </a:rPr>
              <a:t>B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0732" y="33528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19"/>
                </a:lnTo>
                <a:lnTo>
                  <a:pt x="57912" y="541019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19"/>
                </a:lnTo>
                <a:lnTo>
                  <a:pt x="115823" y="541019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19"/>
                </a:lnTo>
                <a:lnTo>
                  <a:pt x="159257" y="541019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1332" y="32766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19"/>
                </a:lnTo>
                <a:lnTo>
                  <a:pt x="57912" y="541019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19"/>
                </a:lnTo>
                <a:lnTo>
                  <a:pt x="115823" y="541019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19"/>
                </a:lnTo>
                <a:lnTo>
                  <a:pt x="159257" y="541019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2932" y="32766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19"/>
                </a:lnTo>
                <a:lnTo>
                  <a:pt x="57912" y="541019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19"/>
                </a:lnTo>
                <a:lnTo>
                  <a:pt x="115823" y="541019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19"/>
                </a:lnTo>
                <a:lnTo>
                  <a:pt x="159257" y="541019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80638" y="5548071"/>
            <a:ext cx="4499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00680" algn="l"/>
              </a:tabLst>
            </a:pPr>
            <a:r>
              <a:rPr sz="3200" dirty="0">
                <a:latin typeface="Courier New"/>
                <a:cs typeface="Courier New"/>
              </a:rPr>
              <a:t>1010111011</a:t>
            </a:r>
            <a:r>
              <a:rPr sz="3150" baseline="-21164" dirty="0">
                <a:latin typeface="Courier New"/>
                <a:cs typeface="Courier New"/>
              </a:rPr>
              <a:t>2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0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Courier New"/>
                <a:cs typeface="Courier New"/>
              </a:rPr>
              <a:t>2BB</a:t>
            </a:r>
            <a:r>
              <a:rPr sz="3150" spc="7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126" y="385318"/>
            <a:ext cx="37757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Octal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Hexadecimal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42531" y="2895600"/>
            <a:ext cx="173990" cy="1143000"/>
          </a:xfrm>
          <a:custGeom>
            <a:avLst/>
            <a:gdLst/>
            <a:ahLst/>
            <a:cxnLst/>
            <a:rect l="l" t="t" r="r" b="b"/>
            <a:pathLst>
              <a:path w="173990" h="1143000">
                <a:moveTo>
                  <a:pt x="57912" y="969263"/>
                </a:moveTo>
                <a:lnTo>
                  <a:pt x="0" y="969263"/>
                </a:lnTo>
                <a:lnTo>
                  <a:pt x="86868" y="1143000"/>
                </a:lnTo>
                <a:lnTo>
                  <a:pt x="159258" y="998219"/>
                </a:lnTo>
                <a:lnTo>
                  <a:pt x="57912" y="998219"/>
                </a:lnTo>
                <a:lnTo>
                  <a:pt x="57912" y="969263"/>
                </a:lnTo>
                <a:close/>
              </a:path>
              <a:path w="173990" h="1143000">
                <a:moveTo>
                  <a:pt x="115824" y="0"/>
                </a:moveTo>
                <a:lnTo>
                  <a:pt x="57912" y="0"/>
                </a:lnTo>
                <a:lnTo>
                  <a:pt x="57912" y="998219"/>
                </a:lnTo>
                <a:lnTo>
                  <a:pt x="115824" y="998219"/>
                </a:lnTo>
                <a:lnTo>
                  <a:pt x="115824" y="0"/>
                </a:lnTo>
                <a:close/>
              </a:path>
              <a:path w="173990" h="1143000">
                <a:moveTo>
                  <a:pt x="173736" y="969263"/>
                </a:moveTo>
                <a:lnTo>
                  <a:pt x="115824" y="969263"/>
                </a:lnTo>
                <a:lnTo>
                  <a:pt x="115824" y="998219"/>
                </a:lnTo>
                <a:lnTo>
                  <a:pt x="159258" y="998219"/>
                </a:lnTo>
                <a:lnTo>
                  <a:pt x="173736" y="9692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126" y="812419"/>
            <a:ext cx="37757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Octal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Hexadecimal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2909"/>
            <a:ext cx="4230370" cy="8959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intermediary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6266" y="1234079"/>
            <a:ext cx="2543810" cy="124587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65"/>
              </a:spcBef>
              <a:tabLst>
                <a:tab pos="1434465" algn="l"/>
              </a:tabLst>
            </a:pPr>
            <a:r>
              <a:rPr sz="3200" dirty="0">
                <a:latin typeface="Courier New"/>
                <a:cs typeface="Courier New"/>
              </a:rPr>
              <a:t>1076</a:t>
            </a:r>
            <a:r>
              <a:rPr sz="3150" baseline="-21164" dirty="0">
                <a:latin typeface="Courier New"/>
                <a:cs typeface="Courier New"/>
              </a:rPr>
              <a:t>8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  <a:p>
            <a:pPr marL="662305">
              <a:lnSpc>
                <a:spcPct val="100000"/>
              </a:lnSpc>
              <a:spcBef>
                <a:spcPts val="960"/>
              </a:spcBef>
              <a:tabLst>
                <a:tab pos="1884045" algn="l"/>
              </a:tabLst>
            </a:pPr>
            <a:r>
              <a:rPr sz="3200" dirty="0">
                <a:latin typeface="Courier New"/>
                <a:cs typeface="Courier New"/>
              </a:rPr>
              <a:t>1	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3088" y="19660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7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9137" y="19660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6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4332" y="25146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8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4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4" y="541020"/>
                </a:lnTo>
                <a:lnTo>
                  <a:pt x="115824" y="0"/>
                </a:lnTo>
                <a:close/>
              </a:path>
              <a:path w="173989" h="685800">
                <a:moveTo>
                  <a:pt x="173736" y="512063"/>
                </a:moveTo>
                <a:lnTo>
                  <a:pt x="115824" y="512063"/>
                </a:lnTo>
                <a:lnTo>
                  <a:pt x="115824" y="541020"/>
                </a:lnTo>
                <a:lnTo>
                  <a:pt x="159257" y="541020"/>
                </a:lnTo>
                <a:lnTo>
                  <a:pt x="173736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1332" y="25146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3" y="541020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20"/>
                </a:lnTo>
                <a:lnTo>
                  <a:pt x="159257" y="541020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7332" y="25908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8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4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4" y="541020"/>
                </a:lnTo>
                <a:lnTo>
                  <a:pt x="115824" y="0"/>
                </a:lnTo>
                <a:close/>
              </a:path>
              <a:path w="173989" h="685800">
                <a:moveTo>
                  <a:pt x="173736" y="512063"/>
                </a:moveTo>
                <a:lnTo>
                  <a:pt x="115824" y="512063"/>
                </a:lnTo>
                <a:lnTo>
                  <a:pt x="115824" y="541020"/>
                </a:lnTo>
                <a:lnTo>
                  <a:pt x="159257" y="541020"/>
                </a:lnTo>
                <a:lnTo>
                  <a:pt x="173736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3808" y="25908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4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4" y="541020"/>
                </a:lnTo>
                <a:lnTo>
                  <a:pt x="115824" y="0"/>
                </a:lnTo>
                <a:close/>
              </a:path>
              <a:path w="173989" h="685800">
                <a:moveTo>
                  <a:pt x="173736" y="512063"/>
                </a:moveTo>
                <a:lnTo>
                  <a:pt x="115824" y="512063"/>
                </a:lnTo>
                <a:lnTo>
                  <a:pt x="115824" y="541020"/>
                </a:lnTo>
                <a:lnTo>
                  <a:pt x="159257" y="541020"/>
                </a:lnTo>
                <a:lnTo>
                  <a:pt x="173736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60675" y="4145026"/>
            <a:ext cx="269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ourier New"/>
                <a:cs typeface="Courier New"/>
              </a:rPr>
              <a:t>2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9648" y="4145026"/>
            <a:ext cx="2698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ourier New"/>
                <a:cs typeface="Courier New"/>
              </a:rPr>
              <a:t>3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9194" y="3202025"/>
            <a:ext cx="4910455" cy="145669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  <a:tabLst>
                <a:tab pos="1233170" algn="l"/>
                <a:tab pos="2698750" algn="l"/>
                <a:tab pos="4163695" algn="l"/>
              </a:tabLst>
            </a:pPr>
            <a:r>
              <a:rPr sz="3200" spc="-5" dirty="0">
                <a:latin typeface="Courier New"/>
                <a:cs typeface="Courier New"/>
              </a:rPr>
              <a:t>00</a:t>
            </a:r>
            <a:r>
              <a:rPr sz="3200" dirty="0">
                <a:latin typeface="Courier New"/>
                <a:cs typeface="Courier New"/>
              </a:rPr>
              <a:t>1	</a:t>
            </a:r>
            <a:r>
              <a:rPr sz="3200" spc="-5" dirty="0">
                <a:latin typeface="Courier New"/>
                <a:cs typeface="Courier New"/>
              </a:rPr>
              <a:t>00</a:t>
            </a:r>
            <a:r>
              <a:rPr sz="3200" dirty="0">
                <a:latin typeface="Courier New"/>
                <a:cs typeface="Courier New"/>
              </a:rPr>
              <a:t>0	</a:t>
            </a:r>
            <a:r>
              <a:rPr sz="3200" spc="-5" dirty="0">
                <a:latin typeface="Courier New"/>
                <a:cs typeface="Courier New"/>
              </a:rPr>
              <a:t>11</a:t>
            </a:r>
            <a:r>
              <a:rPr sz="3200" dirty="0">
                <a:latin typeface="Courier New"/>
                <a:cs typeface="Courier New"/>
              </a:rPr>
              <a:t>1	</a:t>
            </a:r>
            <a:r>
              <a:rPr sz="3200" spc="5" dirty="0">
                <a:latin typeface="Courier New"/>
                <a:cs typeface="Courier New"/>
              </a:rPr>
              <a:t>1</a:t>
            </a:r>
            <a:r>
              <a:rPr sz="3200" spc="-5" dirty="0">
                <a:latin typeface="Courier New"/>
                <a:cs typeface="Courier New"/>
              </a:rPr>
              <a:t>10</a:t>
            </a:r>
            <a:endParaRPr sz="3200">
              <a:latin typeface="Courier New"/>
              <a:cs typeface="Courier New"/>
            </a:endParaRPr>
          </a:p>
          <a:p>
            <a:pPr marR="288925" algn="r">
              <a:lnSpc>
                <a:spcPct val="100000"/>
              </a:lnSpc>
              <a:spcBef>
                <a:spcPts val="1795"/>
              </a:spcBef>
            </a:pPr>
            <a:r>
              <a:rPr sz="3200" dirty="0">
                <a:latin typeface="Courier New"/>
                <a:cs typeface="Courier New"/>
              </a:rPr>
              <a:t>E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8135" y="3363467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62300" y="3438144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7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74619" y="4938522"/>
            <a:ext cx="30327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434465" algn="l"/>
              </a:tabLst>
            </a:pPr>
            <a:r>
              <a:rPr sz="3200" dirty="0">
                <a:latin typeface="Courier New"/>
                <a:cs typeface="Courier New"/>
              </a:rPr>
              <a:t>1076</a:t>
            </a:r>
            <a:r>
              <a:rPr sz="3150" baseline="-21164" dirty="0">
                <a:latin typeface="Courier New"/>
                <a:cs typeface="Courier New"/>
              </a:rPr>
              <a:t>8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0" dirty="0">
                <a:latin typeface="Courier New"/>
                <a:cs typeface="Courier New"/>
              </a:rPr>
              <a:t> </a:t>
            </a:r>
            <a:r>
              <a:rPr sz="3200" spc="5" dirty="0">
                <a:latin typeface="Courier New"/>
                <a:cs typeface="Courier New"/>
              </a:rPr>
              <a:t>23E</a:t>
            </a:r>
            <a:r>
              <a:rPr sz="3150" spc="7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38300" y="3438144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7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126" y="812419"/>
            <a:ext cx="37738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Octal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42531" y="2895600"/>
            <a:ext cx="173990" cy="1143000"/>
          </a:xfrm>
          <a:custGeom>
            <a:avLst/>
            <a:gdLst/>
            <a:ahLst/>
            <a:cxnLst/>
            <a:rect l="l" t="t" r="r" b="b"/>
            <a:pathLst>
              <a:path w="173990" h="1143000">
                <a:moveTo>
                  <a:pt x="115824" y="144779"/>
                </a:moveTo>
                <a:lnTo>
                  <a:pt x="57912" y="144779"/>
                </a:lnTo>
                <a:lnTo>
                  <a:pt x="57912" y="1143000"/>
                </a:lnTo>
                <a:lnTo>
                  <a:pt x="115824" y="1143000"/>
                </a:lnTo>
                <a:lnTo>
                  <a:pt x="115824" y="144779"/>
                </a:lnTo>
                <a:close/>
              </a:path>
              <a:path w="173990" h="114300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1143000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Course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7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CO1 Compare Analog and Digital Signals; Convert the number from one numbering system to </a:t>
            </a:r>
            <a:r>
              <a:rPr lang="en-IN" dirty="0"/>
              <a:t>another;</a:t>
            </a:r>
          </a:p>
          <a:p>
            <a:pPr algn="just"/>
            <a:r>
              <a:rPr lang="en-US" dirty="0"/>
              <a:t>CO2 Simplify the logic expressions using Boolean Algebra or K-Map or QM Method; Realize the logic expression using Basic/Universal Gates;</a:t>
            </a:r>
          </a:p>
          <a:p>
            <a:pPr algn="just"/>
            <a:r>
              <a:rPr lang="en-US" dirty="0"/>
              <a:t>CO3 Analyze and Design different Combinational logic circuits such as Decoders, Encoders, Multiplexers, Adders, Subtractors, Binary Comparators</a:t>
            </a:r>
          </a:p>
          <a:p>
            <a:pPr algn="just"/>
            <a:r>
              <a:rPr lang="en-US" dirty="0"/>
              <a:t>CO4 Describe the operation of Latches, Flip flops, Mater-Slave Flip flops, Edge triggered </a:t>
            </a:r>
            <a:r>
              <a:rPr lang="en-IN" dirty="0"/>
              <a:t>Flip-flops.</a:t>
            </a:r>
          </a:p>
          <a:p>
            <a:pPr algn="just"/>
            <a:r>
              <a:rPr lang="en-US" dirty="0"/>
              <a:t>CO5 Make use of Flip flops to design Registers, Synchronous/Asynchronous Counters.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CFB2E-27E8-77BB-82D0-0E7757C6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126" y="812419"/>
            <a:ext cx="37738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Octal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2909"/>
            <a:ext cx="4230370" cy="8959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560705" lvl="1" indent="-229235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intermediary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6266" y="1355801"/>
            <a:ext cx="269875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597660" algn="l"/>
              </a:tabLst>
            </a:pPr>
            <a:r>
              <a:rPr sz="3200" spc="5" dirty="0">
                <a:latin typeface="Courier New"/>
                <a:cs typeface="Courier New"/>
              </a:rPr>
              <a:t>1F0C</a:t>
            </a:r>
            <a:r>
              <a:rPr sz="3150" spc="7" baseline="-21164" dirty="0">
                <a:latin typeface="Courier New"/>
                <a:cs typeface="Courier New"/>
              </a:rPr>
              <a:t>16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0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8</a:t>
            </a:r>
            <a:endParaRPr sz="3150" baseline="-21164">
              <a:latin typeface="Courier New"/>
              <a:cs typeface="Courier New"/>
            </a:endParaRPr>
          </a:p>
          <a:p>
            <a:pPr marL="936625">
              <a:lnSpc>
                <a:spcPct val="100000"/>
              </a:lnSpc>
              <a:spcBef>
                <a:spcPts val="2765"/>
              </a:spcBef>
              <a:tabLst>
                <a:tab pos="2402840" algn="l"/>
              </a:tabLst>
            </a:pPr>
            <a:r>
              <a:rPr sz="3200" dirty="0">
                <a:latin typeface="Courier New"/>
                <a:cs typeface="Courier New"/>
              </a:rPr>
              <a:t>1	F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6918" y="21946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75892" y="21946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C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6833" y="3657980"/>
            <a:ext cx="5888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8915" algn="l"/>
                <a:tab pos="3188970" algn="l"/>
                <a:tab pos="4899025" algn="l"/>
              </a:tabLst>
            </a:pPr>
            <a:r>
              <a:rPr sz="3200" spc="-5" dirty="0">
                <a:latin typeface="Courier New"/>
                <a:cs typeface="Courier New"/>
              </a:rPr>
              <a:t>000</a:t>
            </a:r>
            <a:r>
              <a:rPr sz="3200" dirty="0">
                <a:latin typeface="Courier New"/>
                <a:cs typeface="Courier New"/>
              </a:rPr>
              <a:t>1	</a:t>
            </a:r>
            <a:r>
              <a:rPr sz="3200" spc="-5" dirty="0">
                <a:latin typeface="Courier New"/>
                <a:cs typeface="Courier New"/>
              </a:rPr>
              <a:t>111</a:t>
            </a:r>
            <a:r>
              <a:rPr sz="3200" dirty="0">
                <a:latin typeface="Courier New"/>
                <a:cs typeface="Courier New"/>
              </a:rPr>
              <a:t>1	</a:t>
            </a:r>
            <a:r>
              <a:rPr sz="3200" spc="-5" dirty="0">
                <a:latin typeface="Courier New"/>
                <a:cs typeface="Courier New"/>
              </a:rPr>
              <a:t>000</a:t>
            </a:r>
            <a:r>
              <a:rPr sz="3200" dirty="0">
                <a:latin typeface="Courier New"/>
                <a:cs typeface="Courier New"/>
              </a:rPr>
              <a:t>0	</a:t>
            </a:r>
            <a:r>
              <a:rPr sz="3200" spc="-5" dirty="0">
                <a:latin typeface="Courier New"/>
                <a:cs typeface="Courier New"/>
              </a:rPr>
              <a:t>1100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0732" y="28194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3" y="541020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20"/>
                </a:lnTo>
                <a:lnTo>
                  <a:pt x="159257" y="541020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3332" y="28194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89" h="685800">
                <a:moveTo>
                  <a:pt x="57912" y="512063"/>
                </a:moveTo>
                <a:lnTo>
                  <a:pt x="0" y="512063"/>
                </a:lnTo>
                <a:lnTo>
                  <a:pt x="86867" y="685800"/>
                </a:lnTo>
                <a:lnTo>
                  <a:pt x="159257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89" h="685800">
                <a:moveTo>
                  <a:pt x="115823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3" y="541020"/>
                </a:lnTo>
                <a:lnTo>
                  <a:pt x="115823" y="0"/>
                </a:lnTo>
                <a:close/>
              </a:path>
              <a:path w="173989" h="685800">
                <a:moveTo>
                  <a:pt x="173735" y="512063"/>
                </a:moveTo>
                <a:lnTo>
                  <a:pt x="115823" y="512063"/>
                </a:lnTo>
                <a:lnTo>
                  <a:pt x="115823" y="541020"/>
                </a:lnTo>
                <a:lnTo>
                  <a:pt x="159257" y="541020"/>
                </a:lnTo>
                <a:lnTo>
                  <a:pt x="173735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9731" y="2819400"/>
            <a:ext cx="173990" cy="685800"/>
          </a:xfrm>
          <a:custGeom>
            <a:avLst/>
            <a:gdLst/>
            <a:ahLst/>
            <a:cxnLst/>
            <a:rect l="l" t="t" r="r" b="b"/>
            <a:pathLst>
              <a:path w="173990" h="685800">
                <a:moveTo>
                  <a:pt x="57912" y="512063"/>
                </a:moveTo>
                <a:lnTo>
                  <a:pt x="0" y="512063"/>
                </a:lnTo>
                <a:lnTo>
                  <a:pt x="86868" y="685800"/>
                </a:lnTo>
                <a:lnTo>
                  <a:pt x="159258" y="541020"/>
                </a:lnTo>
                <a:lnTo>
                  <a:pt x="57912" y="541020"/>
                </a:lnTo>
                <a:lnTo>
                  <a:pt x="57912" y="512063"/>
                </a:lnTo>
                <a:close/>
              </a:path>
              <a:path w="173990" h="685800">
                <a:moveTo>
                  <a:pt x="115824" y="0"/>
                </a:moveTo>
                <a:lnTo>
                  <a:pt x="57912" y="0"/>
                </a:lnTo>
                <a:lnTo>
                  <a:pt x="57912" y="541020"/>
                </a:lnTo>
                <a:lnTo>
                  <a:pt x="115824" y="541020"/>
                </a:lnTo>
                <a:lnTo>
                  <a:pt x="115824" y="0"/>
                </a:lnTo>
                <a:close/>
              </a:path>
              <a:path w="173990" h="685800">
                <a:moveTo>
                  <a:pt x="173736" y="512063"/>
                </a:moveTo>
                <a:lnTo>
                  <a:pt x="115824" y="512063"/>
                </a:lnTo>
                <a:lnTo>
                  <a:pt x="115824" y="541020"/>
                </a:lnTo>
                <a:lnTo>
                  <a:pt x="159258" y="541020"/>
                </a:lnTo>
                <a:lnTo>
                  <a:pt x="173736" y="51206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2717" y="4737938"/>
            <a:ext cx="269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1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9770" y="4737938"/>
            <a:ext cx="1544320" cy="1400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261110" algn="l"/>
              </a:tabLst>
            </a:pPr>
            <a:r>
              <a:rPr sz="3200" dirty="0">
                <a:latin typeface="Courier New"/>
                <a:cs typeface="Courier New"/>
              </a:rPr>
              <a:t>7	4</a:t>
            </a:r>
            <a:endParaRPr sz="32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  <a:spcBef>
                <a:spcPts val="3135"/>
              </a:spcBef>
            </a:pPr>
            <a:r>
              <a:rPr sz="3200" spc="5" dirty="0">
                <a:latin typeface="Courier New"/>
                <a:cs typeface="Courier New"/>
              </a:rPr>
              <a:t>1F0C</a:t>
            </a:r>
            <a:r>
              <a:rPr sz="3150" spc="7" baseline="-21164" dirty="0">
                <a:latin typeface="Courier New"/>
                <a:cs typeface="Courier New"/>
              </a:rPr>
              <a:t>16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1625" y="4737938"/>
            <a:ext cx="269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1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4853" y="4737938"/>
            <a:ext cx="269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4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5814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38600" y="35052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0400" y="36576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046732" y="2819400"/>
            <a:ext cx="173990" cy="1752600"/>
            <a:chOff x="2046732" y="2819400"/>
            <a:chExt cx="173990" cy="1752600"/>
          </a:xfrm>
        </p:grpSpPr>
        <p:sp>
          <p:nvSpPr>
            <p:cNvPr id="18" name="object 18"/>
            <p:cNvSpPr/>
            <p:nvPr/>
          </p:nvSpPr>
          <p:spPr>
            <a:xfrm>
              <a:off x="2046732" y="2819400"/>
              <a:ext cx="173990" cy="685800"/>
            </a:xfrm>
            <a:custGeom>
              <a:avLst/>
              <a:gdLst/>
              <a:ahLst/>
              <a:cxnLst/>
              <a:rect l="l" t="t" r="r" b="b"/>
              <a:pathLst>
                <a:path w="173989" h="685800">
                  <a:moveTo>
                    <a:pt x="57912" y="512063"/>
                  </a:moveTo>
                  <a:lnTo>
                    <a:pt x="0" y="512063"/>
                  </a:lnTo>
                  <a:lnTo>
                    <a:pt x="86868" y="685800"/>
                  </a:lnTo>
                  <a:lnTo>
                    <a:pt x="159257" y="541020"/>
                  </a:lnTo>
                  <a:lnTo>
                    <a:pt x="57912" y="541020"/>
                  </a:lnTo>
                  <a:lnTo>
                    <a:pt x="57912" y="512063"/>
                  </a:lnTo>
                  <a:close/>
                </a:path>
                <a:path w="173989" h="685800">
                  <a:moveTo>
                    <a:pt x="115824" y="0"/>
                  </a:moveTo>
                  <a:lnTo>
                    <a:pt x="57912" y="0"/>
                  </a:lnTo>
                  <a:lnTo>
                    <a:pt x="57912" y="541020"/>
                  </a:lnTo>
                  <a:lnTo>
                    <a:pt x="115824" y="541020"/>
                  </a:lnTo>
                  <a:lnTo>
                    <a:pt x="115824" y="0"/>
                  </a:lnTo>
                  <a:close/>
                </a:path>
                <a:path w="173989" h="685800">
                  <a:moveTo>
                    <a:pt x="173736" y="512063"/>
                  </a:moveTo>
                  <a:lnTo>
                    <a:pt x="115824" y="512063"/>
                  </a:lnTo>
                  <a:lnTo>
                    <a:pt x="115824" y="541020"/>
                  </a:lnTo>
                  <a:lnTo>
                    <a:pt x="159257" y="541020"/>
                  </a:lnTo>
                  <a:lnTo>
                    <a:pt x="173736" y="512063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09216" y="3505200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h="1066800">
                  <a:moveTo>
                    <a:pt x="0" y="0"/>
                  </a:moveTo>
                  <a:lnTo>
                    <a:pt x="0" y="1066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131820" y="3505200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35828" y="5624271"/>
            <a:ext cx="19494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6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17414</a:t>
            </a:r>
            <a:r>
              <a:rPr sz="3150" baseline="-21164" dirty="0">
                <a:latin typeface="Courier New"/>
                <a:cs typeface="Courier New"/>
              </a:rPr>
              <a:t>8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3185" y="766318"/>
            <a:ext cx="2813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63320" algn="l"/>
              </a:tabLst>
            </a:pPr>
            <a:r>
              <a:rPr dirty="0"/>
              <a:t>Octal	to</a:t>
            </a:r>
            <a:r>
              <a:rPr spc="-95" dirty="0"/>
              <a:t> </a:t>
            </a:r>
            <a:r>
              <a:rPr dirty="0"/>
              <a:t>Binary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5938" y="4181602"/>
            <a:ext cx="2495550" cy="650240"/>
            <a:chOff x="5345938" y="4181602"/>
            <a:chExt cx="2495550" cy="650240"/>
          </a:xfrm>
        </p:grpSpPr>
        <p:sp>
          <p:nvSpPr>
            <p:cNvPr id="4" name="object 4"/>
            <p:cNvSpPr/>
            <p:nvPr/>
          </p:nvSpPr>
          <p:spPr>
            <a:xfrm>
              <a:off x="5356098" y="4191762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8" y="4191762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10000" y="2722245"/>
            <a:ext cx="1544320" cy="1468755"/>
          </a:xfrm>
          <a:custGeom>
            <a:avLst/>
            <a:gdLst/>
            <a:ahLst/>
            <a:cxnLst/>
            <a:rect l="l" t="t" r="r" b="b"/>
            <a:pathLst>
              <a:path w="1544320" h="1468754">
                <a:moveTo>
                  <a:pt x="66166" y="1286128"/>
                </a:moveTo>
                <a:lnTo>
                  <a:pt x="0" y="1468754"/>
                </a:lnTo>
                <a:lnTo>
                  <a:pt x="185800" y="1412112"/>
                </a:lnTo>
                <a:lnTo>
                  <a:pt x="164816" y="1390014"/>
                </a:lnTo>
                <a:lnTo>
                  <a:pt x="124967" y="1390014"/>
                </a:lnTo>
                <a:lnTo>
                  <a:pt x="84962" y="1348104"/>
                </a:lnTo>
                <a:lnTo>
                  <a:pt x="106022" y="1328099"/>
                </a:lnTo>
                <a:lnTo>
                  <a:pt x="66166" y="1286128"/>
                </a:lnTo>
                <a:close/>
              </a:path>
              <a:path w="1544320" h="1468754">
                <a:moveTo>
                  <a:pt x="106022" y="1328099"/>
                </a:moveTo>
                <a:lnTo>
                  <a:pt x="84962" y="1348104"/>
                </a:lnTo>
                <a:lnTo>
                  <a:pt x="124967" y="1390014"/>
                </a:lnTo>
                <a:lnTo>
                  <a:pt x="145917" y="1370112"/>
                </a:lnTo>
                <a:lnTo>
                  <a:pt x="106022" y="1328099"/>
                </a:lnTo>
                <a:close/>
              </a:path>
              <a:path w="1544320" h="1468754">
                <a:moveTo>
                  <a:pt x="145917" y="1370112"/>
                </a:moveTo>
                <a:lnTo>
                  <a:pt x="124967" y="1390014"/>
                </a:lnTo>
                <a:lnTo>
                  <a:pt x="164816" y="1390014"/>
                </a:lnTo>
                <a:lnTo>
                  <a:pt x="145917" y="1370112"/>
                </a:lnTo>
                <a:close/>
              </a:path>
              <a:path w="1544320" h="1468754">
                <a:moveTo>
                  <a:pt x="1504061" y="0"/>
                </a:moveTo>
                <a:lnTo>
                  <a:pt x="106022" y="1328099"/>
                </a:lnTo>
                <a:lnTo>
                  <a:pt x="145917" y="1370112"/>
                </a:lnTo>
                <a:lnTo>
                  <a:pt x="1543939" y="41909"/>
                </a:lnTo>
                <a:lnTo>
                  <a:pt x="1504061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461518"/>
            <a:ext cx="2712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Octal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Binary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2909"/>
            <a:ext cx="6863080" cy="12617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Times New Roman"/>
                <a:cs typeface="Times New Roman"/>
              </a:rPr>
              <a:t>Convert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octal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3-bit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equivalent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0882" y="1234079"/>
            <a:ext cx="2136775" cy="124587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65"/>
              </a:spcBef>
              <a:tabLst>
                <a:tab pos="1188720" algn="l"/>
              </a:tabLst>
            </a:pPr>
            <a:r>
              <a:rPr sz="3200" dirty="0">
                <a:latin typeface="Courier New"/>
                <a:cs typeface="Courier New"/>
              </a:rPr>
              <a:t>705</a:t>
            </a:r>
            <a:r>
              <a:rPr sz="3150" baseline="-21164" dirty="0">
                <a:latin typeface="Courier New"/>
                <a:cs typeface="Courier New"/>
              </a:rPr>
              <a:t>8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7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2</a:t>
            </a:r>
            <a:endParaRPr sz="3150" baseline="-21164">
              <a:latin typeface="Courier New"/>
              <a:cs typeface="Courier New"/>
            </a:endParaRPr>
          </a:p>
          <a:p>
            <a:pPr marL="1477645">
              <a:lnSpc>
                <a:spcPct val="100000"/>
              </a:lnSpc>
              <a:spcBef>
                <a:spcPts val="960"/>
              </a:spcBef>
            </a:pPr>
            <a:r>
              <a:rPr sz="3200" dirty="0">
                <a:latin typeface="Courier New"/>
                <a:cs typeface="Courier New"/>
              </a:rPr>
              <a:t>7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5283" y="19660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5478" y="1966087"/>
            <a:ext cx="269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urier New"/>
                <a:cs typeface="Courier New"/>
              </a:rPr>
              <a:t>5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6873" y="3429380"/>
            <a:ext cx="2223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78280" algn="l"/>
              </a:tabLst>
            </a:pPr>
            <a:r>
              <a:rPr sz="3200" spc="-5" dirty="0">
                <a:latin typeface="Courier New"/>
                <a:cs typeface="Courier New"/>
              </a:rPr>
              <a:t>11</a:t>
            </a:r>
            <a:r>
              <a:rPr sz="3200" dirty="0">
                <a:latin typeface="Courier New"/>
                <a:cs typeface="Courier New"/>
              </a:rPr>
              <a:t>1	</a:t>
            </a:r>
            <a:r>
              <a:rPr sz="3200" spc="-5" dirty="0">
                <a:latin typeface="Courier New"/>
                <a:cs typeface="Courier New"/>
              </a:rPr>
              <a:t>000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2959" y="3429380"/>
            <a:ext cx="758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ourier New"/>
                <a:cs typeface="Courier New"/>
              </a:rPr>
              <a:t>101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14701" y="2513202"/>
            <a:ext cx="173990" cy="992505"/>
          </a:xfrm>
          <a:custGeom>
            <a:avLst/>
            <a:gdLst/>
            <a:ahLst/>
            <a:cxnLst/>
            <a:rect l="l" t="t" r="r" b="b"/>
            <a:pathLst>
              <a:path w="173989" h="992504">
                <a:moveTo>
                  <a:pt x="57843" y="819784"/>
                </a:moveTo>
                <a:lnTo>
                  <a:pt x="0" y="822451"/>
                </a:lnTo>
                <a:lnTo>
                  <a:pt x="94742" y="991997"/>
                </a:lnTo>
                <a:lnTo>
                  <a:pt x="158274" y="848741"/>
                </a:lnTo>
                <a:lnTo>
                  <a:pt x="59181" y="848741"/>
                </a:lnTo>
                <a:lnTo>
                  <a:pt x="57843" y="819784"/>
                </a:lnTo>
                <a:close/>
              </a:path>
              <a:path w="173989" h="992504">
                <a:moveTo>
                  <a:pt x="115632" y="817119"/>
                </a:moveTo>
                <a:lnTo>
                  <a:pt x="57843" y="819784"/>
                </a:lnTo>
                <a:lnTo>
                  <a:pt x="59181" y="848741"/>
                </a:lnTo>
                <a:lnTo>
                  <a:pt x="116967" y="846074"/>
                </a:lnTo>
                <a:lnTo>
                  <a:pt x="115632" y="817119"/>
                </a:lnTo>
                <a:close/>
              </a:path>
              <a:path w="173989" h="992504">
                <a:moveTo>
                  <a:pt x="173481" y="814451"/>
                </a:moveTo>
                <a:lnTo>
                  <a:pt x="115632" y="817119"/>
                </a:lnTo>
                <a:lnTo>
                  <a:pt x="116967" y="846074"/>
                </a:lnTo>
                <a:lnTo>
                  <a:pt x="59181" y="848741"/>
                </a:lnTo>
                <a:lnTo>
                  <a:pt x="158274" y="848741"/>
                </a:lnTo>
                <a:lnTo>
                  <a:pt x="173481" y="814451"/>
                </a:lnTo>
                <a:close/>
              </a:path>
              <a:path w="173989" h="992504">
                <a:moveTo>
                  <a:pt x="77978" y="0"/>
                </a:moveTo>
                <a:lnTo>
                  <a:pt x="20066" y="2794"/>
                </a:lnTo>
                <a:lnTo>
                  <a:pt x="57843" y="819784"/>
                </a:lnTo>
                <a:lnTo>
                  <a:pt x="115632" y="817119"/>
                </a:lnTo>
                <a:lnTo>
                  <a:pt x="7797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0136" y="2436241"/>
            <a:ext cx="175895" cy="993140"/>
          </a:xfrm>
          <a:custGeom>
            <a:avLst/>
            <a:gdLst/>
            <a:ahLst/>
            <a:cxnLst/>
            <a:rect l="l" t="t" r="r" b="b"/>
            <a:pathLst>
              <a:path w="175895" h="993139">
                <a:moveTo>
                  <a:pt x="0" y="813054"/>
                </a:moveTo>
                <a:lnTo>
                  <a:pt x="73787" y="992759"/>
                </a:lnTo>
                <a:lnTo>
                  <a:pt x="158546" y="850519"/>
                </a:lnTo>
                <a:lnTo>
                  <a:pt x="113284" y="850519"/>
                </a:lnTo>
                <a:lnTo>
                  <a:pt x="55625" y="846201"/>
                </a:lnTo>
                <a:lnTo>
                  <a:pt x="57757" y="817330"/>
                </a:lnTo>
                <a:lnTo>
                  <a:pt x="0" y="813054"/>
                </a:lnTo>
                <a:close/>
              </a:path>
              <a:path w="175895" h="993139">
                <a:moveTo>
                  <a:pt x="57757" y="817330"/>
                </a:moveTo>
                <a:lnTo>
                  <a:pt x="55625" y="846201"/>
                </a:lnTo>
                <a:lnTo>
                  <a:pt x="113284" y="850519"/>
                </a:lnTo>
                <a:lnTo>
                  <a:pt x="115419" y="821600"/>
                </a:lnTo>
                <a:lnTo>
                  <a:pt x="57757" y="817330"/>
                </a:lnTo>
                <a:close/>
              </a:path>
              <a:path w="175895" h="993139">
                <a:moveTo>
                  <a:pt x="115419" y="821600"/>
                </a:moveTo>
                <a:lnTo>
                  <a:pt x="113284" y="850519"/>
                </a:lnTo>
                <a:lnTo>
                  <a:pt x="158546" y="850519"/>
                </a:lnTo>
                <a:lnTo>
                  <a:pt x="173227" y="825881"/>
                </a:lnTo>
                <a:lnTo>
                  <a:pt x="115419" y="821600"/>
                </a:lnTo>
                <a:close/>
              </a:path>
              <a:path w="175895" h="993139">
                <a:moveTo>
                  <a:pt x="118110" y="0"/>
                </a:moveTo>
                <a:lnTo>
                  <a:pt x="57757" y="817330"/>
                </a:lnTo>
                <a:lnTo>
                  <a:pt x="115419" y="821600"/>
                </a:lnTo>
                <a:lnTo>
                  <a:pt x="175767" y="4318"/>
                </a:lnTo>
                <a:lnTo>
                  <a:pt x="118110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6232" y="2437129"/>
            <a:ext cx="173990" cy="1068070"/>
          </a:xfrm>
          <a:custGeom>
            <a:avLst/>
            <a:gdLst/>
            <a:ahLst/>
            <a:cxnLst/>
            <a:rect l="l" t="t" r="r" b="b"/>
            <a:pathLst>
              <a:path w="173989" h="1068070">
                <a:moveTo>
                  <a:pt x="57901" y="895814"/>
                </a:moveTo>
                <a:lnTo>
                  <a:pt x="0" y="898398"/>
                </a:lnTo>
                <a:lnTo>
                  <a:pt x="94487" y="1068070"/>
                </a:lnTo>
                <a:lnTo>
                  <a:pt x="158430" y="924687"/>
                </a:lnTo>
                <a:lnTo>
                  <a:pt x="59181" y="924687"/>
                </a:lnTo>
                <a:lnTo>
                  <a:pt x="57901" y="895814"/>
                </a:lnTo>
                <a:close/>
              </a:path>
              <a:path w="173989" h="1068070">
                <a:moveTo>
                  <a:pt x="173608" y="890651"/>
                </a:moveTo>
                <a:lnTo>
                  <a:pt x="57901" y="895814"/>
                </a:lnTo>
                <a:lnTo>
                  <a:pt x="59181" y="924687"/>
                </a:lnTo>
                <a:lnTo>
                  <a:pt x="116966" y="922147"/>
                </a:lnTo>
                <a:lnTo>
                  <a:pt x="115688" y="893235"/>
                </a:lnTo>
                <a:lnTo>
                  <a:pt x="172456" y="893235"/>
                </a:lnTo>
                <a:lnTo>
                  <a:pt x="173608" y="890651"/>
                </a:lnTo>
                <a:close/>
              </a:path>
              <a:path w="173989" h="1068070">
                <a:moveTo>
                  <a:pt x="172456" y="893235"/>
                </a:moveTo>
                <a:lnTo>
                  <a:pt x="115688" y="893235"/>
                </a:lnTo>
                <a:lnTo>
                  <a:pt x="116966" y="922147"/>
                </a:lnTo>
                <a:lnTo>
                  <a:pt x="59181" y="924687"/>
                </a:lnTo>
                <a:lnTo>
                  <a:pt x="158430" y="924687"/>
                </a:lnTo>
                <a:lnTo>
                  <a:pt x="172456" y="893235"/>
                </a:lnTo>
                <a:close/>
              </a:path>
              <a:path w="173989" h="1068070">
                <a:moveTo>
                  <a:pt x="76200" y="0"/>
                </a:moveTo>
                <a:lnTo>
                  <a:pt x="18287" y="2540"/>
                </a:lnTo>
                <a:lnTo>
                  <a:pt x="57901" y="895814"/>
                </a:lnTo>
                <a:lnTo>
                  <a:pt x="115688" y="893235"/>
                </a:lnTo>
                <a:lnTo>
                  <a:pt x="76200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9529" y="5243271"/>
            <a:ext cx="4092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189355" algn="l"/>
              </a:tabLst>
            </a:pPr>
            <a:r>
              <a:rPr sz="3200" dirty="0">
                <a:latin typeface="Courier New"/>
                <a:cs typeface="Courier New"/>
              </a:rPr>
              <a:t>705</a:t>
            </a:r>
            <a:r>
              <a:rPr sz="3150" baseline="-21164" dirty="0">
                <a:latin typeface="Courier New"/>
                <a:cs typeface="Courier New"/>
              </a:rPr>
              <a:t>8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60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111000101</a:t>
            </a:r>
            <a:r>
              <a:rPr sz="3150" baseline="-21164" dirty="0">
                <a:latin typeface="Courier New"/>
                <a:cs typeface="Courier New"/>
              </a:rPr>
              <a:t>2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682" y="812419"/>
            <a:ext cx="40214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Binary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46191" y="4181855"/>
            <a:ext cx="2494915" cy="649605"/>
            <a:chOff x="5346191" y="4181855"/>
            <a:chExt cx="2494915" cy="649605"/>
          </a:xfrm>
        </p:grpSpPr>
        <p:sp>
          <p:nvSpPr>
            <p:cNvPr id="4" name="object 4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1237487" y="0"/>
                  </a:moveTo>
                  <a:lnTo>
                    <a:pt x="1164782" y="534"/>
                  </a:lnTo>
                  <a:lnTo>
                    <a:pt x="1093181" y="2116"/>
                  </a:lnTo>
                  <a:lnTo>
                    <a:pt x="1022802" y="4717"/>
                  </a:lnTo>
                  <a:lnTo>
                    <a:pt x="953761" y="8308"/>
                  </a:lnTo>
                  <a:lnTo>
                    <a:pt x="886174" y="12859"/>
                  </a:lnTo>
                  <a:lnTo>
                    <a:pt x="820157" y="18340"/>
                  </a:lnTo>
                  <a:lnTo>
                    <a:pt x="755826" y="24723"/>
                  </a:lnTo>
                  <a:lnTo>
                    <a:pt x="693297" y="31977"/>
                  </a:lnTo>
                  <a:lnTo>
                    <a:pt x="632687" y="40073"/>
                  </a:lnTo>
                  <a:lnTo>
                    <a:pt x="574111" y="48982"/>
                  </a:lnTo>
                  <a:lnTo>
                    <a:pt x="517685" y="58674"/>
                  </a:lnTo>
                  <a:lnTo>
                    <a:pt x="463527" y="69119"/>
                  </a:lnTo>
                  <a:lnTo>
                    <a:pt x="411751" y="80289"/>
                  </a:lnTo>
                  <a:lnTo>
                    <a:pt x="362473" y="92154"/>
                  </a:lnTo>
                  <a:lnTo>
                    <a:pt x="315811" y="104684"/>
                  </a:lnTo>
                  <a:lnTo>
                    <a:pt x="271880" y="117850"/>
                  </a:lnTo>
                  <a:lnTo>
                    <a:pt x="230796" y="131622"/>
                  </a:lnTo>
                  <a:lnTo>
                    <a:pt x="192676" y="145971"/>
                  </a:lnTo>
                  <a:lnTo>
                    <a:pt x="125789" y="176281"/>
                  </a:lnTo>
                  <a:lnTo>
                    <a:pt x="72150" y="208546"/>
                  </a:lnTo>
                  <a:lnTo>
                    <a:pt x="32686" y="242529"/>
                  </a:lnTo>
                  <a:lnTo>
                    <a:pt x="8326" y="277994"/>
                  </a:lnTo>
                  <a:lnTo>
                    <a:pt x="0" y="314706"/>
                  </a:lnTo>
                  <a:lnTo>
                    <a:pt x="2100" y="333202"/>
                  </a:lnTo>
                  <a:lnTo>
                    <a:pt x="18560" y="369320"/>
                  </a:lnTo>
                  <a:lnTo>
                    <a:pt x="50588" y="404074"/>
                  </a:lnTo>
                  <a:lnTo>
                    <a:pt x="97256" y="437227"/>
                  </a:lnTo>
                  <a:lnTo>
                    <a:pt x="157635" y="468544"/>
                  </a:lnTo>
                  <a:lnTo>
                    <a:pt x="230796" y="497789"/>
                  </a:lnTo>
                  <a:lnTo>
                    <a:pt x="271880" y="511561"/>
                  </a:lnTo>
                  <a:lnTo>
                    <a:pt x="315811" y="524727"/>
                  </a:lnTo>
                  <a:lnTo>
                    <a:pt x="362473" y="537257"/>
                  </a:lnTo>
                  <a:lnTo>
                    <a:pt x="411751" y="549122"/>
                  </a:lnTo>
                  <a:lnTo>
                    <a:pt x="463527" y="560292"/>
                  </a:lnTo>
                  <a:lnTo>
                    <a:pt x="517685" y="570737"/>
                  </a:lnTo>
                  <a:lnTo>
                    <a:pt x="574111" y="580429"/>
                  </a:lnTo>
                  <a:lnTo>
                    <a:pt x="632687" y="589338"/>
                  </a:lnTo>
                  <a:lnTo>
                    <a:pt x="693297" y="597434"/>
                  </a:lnTo>
                  <a:lnTo>
                    <a:pt x="755826" y="604688"/>
                  </a:lnTo>
                  <a:lnTo>
                    <a:pt x="820157" y="611071"/>
                  </a:lnTo>
                  <a:lnTo>
                    <a:pt x="886174" y="616552"/>
                  </a:lnTo>
                  <a:lnTo>
                    <a:pt x="953761" y="621103"/>
                  </a:lnTo>
                  <a:lnTo>
                    <a:pt x="1022802" y="624694"/>
                  </a:lnTo>
                  <a:lnTo>
                    <a:pt x="1093181" y="627295"/>
                  </a:lnTo>
                  <a:lnTo>
                    <a:pt x="1164782" y="628877"/>
                  </a:lnTo>
                  <a:lnTo>
                    <a:pt x="1237487" y="629412"/>
                  </a:lnTo>
                  <a:lnTo>
                    <a:pt x="1310193" y="628877"/>
                  </a:lnTo>
                  <a:lnTo>
                    <a:pt x="1381794" y="627295"/>
                  </a:lnTo>
                  <a:lnTo>
                    <a:pt x="1452173" y="624694"/>
                  </a:lnTo>
                  <a:lnTo>
                    <a:pt x="1521214" y="621103"/>
                  </a:lnTo>
                  <a:lnTo>
                    <a:pt x="1588801" y="616552"/>
                  </a:lnTo>
                  <a:lnTo>
                    <a:pt x="1654818" y="611071"/>
                  </a:lnTo>
                  <a:lnTo>
                    <a:pt x="1719149" y="604688"/>
                  </a:lnTo>
                  <a:lnTo>
                    <a:pt x="1781678" y="597434"/>
                  </a:lnTo>
                  <a:lnTo>
                    <a:pt x="1842288" y="589338"/>
                  </a:lnTo>
                  <a:lnTo>
                    <a:pt x="1900864" y="580429"/>
                  </a:lnTo>
                  <a:lnTo>
                    <a:pt x="1957290" y="570737"/>
                  </a:lnTo>
                  <a:lnTo>
                    <a:pt x="2011448" y="560292"/>
                  </a:lnTo>
                  <a:lnTo>
                    <a:pt x="2063224" y="549122"/>
                  </a:lnTo>
                  <a:lnTo>
                    <a:pt x="2112502" y="537257"/>
                  </a:lnTo>
                  <a:lnTo>
                    <a:pt x="2159164" y="524727"/>
                  </a:lnTo>
                  <a:lnTo>
                    <a:pt x="2203095" y="511561"/>
                  </a:lnTo>
                  <a:lnTo>
                    <a:pt x="2244179" y="497789"/>
                  </a:lnTo>
                  <a:lnTo>
                    <a:pt x="2282299" y="483440"/>
                  </a:lnTo>
                  <a:lnTo>
                    <a:pt x="2349186" y="453130"/>
                  </a:lnTo>
                  <a:lnTo>
                    <a:pt x="2402825" y="420865"/>
                  </a:lnTo>
                  <a:lnTo>
                    <a:pt x="2442289" y="386882"/>
                  </a:lnTo>
                  <a:lnTo>
                    <a:pt x="2466649" y="351417"/>
                  </a:lnTo>
                  <a:lnTo>
                    <a:pt x="2474976" y="314706"/>
                  </a:lnTo>
                  <a:lnTo>
                    <a:pt x="2472875" y="296209"/>
                  </a:lnTo>
                  <a:lnTo>
                    <a:pt x="2456415" y="260091"/>
                  </a:lnTo>
                  <a:lnTo>
                    <a:pt x="2424387" y="225337"/>
                  </a:lnTo>
                  <a:lnTo>
                    <a:pt x="2377719" y="192184"/>
                  </a:lnTo>
                  <a:lnTo>
                    <a:pt x="2317340" y="160867"/>
                  </a:lnTo>
                  <a:lnTo>
                    <a:pt x="2244179" y="131622"/>
                  </a:lnTo>
                  <a:lnTo>
                    <a:pt x="2203095" y="117850"/>
                  </a:lnTo>
                  <a:lnTo>
                    <a:pt x="2159164" y="104684"/>
                  </a:lnTo>
                  <a:lnTo>
                    <a:pt x="2112502" y="92154"/>
                  </a:lnTo>
                  <a:lnTo>
                    <a:pt x="2063224" y="80289"/>
                  </a:lnTo>
                  <a:lnTo>
                    <a:pt x="2011448" y="69119"/>
                  </a:lnTo>
                  <a:lnTo>
                    <a:pt x="1957290" y="58674"/>
                  </a:lnTo>
                  <a:lnTo>
                    <a:pt x="1900864" y="48982"/>
                  </a:lnTo>
                  <a:lnTo>
                    <a:pt x="1842288" y="40073"/>
                  </a:lnTo>
                  <a:lnTo>
                    <a:pt x="1781678" y="31977"/>
                  </a:lnTo>
                  <a:lnTo>
                    <a:pt x="1719149" y="24723"/>
                  </a:lnTo>
                  <a:lnTo>
                    <a:pt x="1654818" y="18340"/>
                  </a:lnTo>
                  <a:lnTo>
                    <a:pt x="1588801" y="12859"/>
                  </a:lnTo>
                  <a:lnTo>
                    <a:pt x="1521214" y="8308"/>
                  </a:lnTo>
                  <a:lnTo>
                    <a:pt x="1452173" y="4717"/>
                  </a:lnTo>
                  <a:lnTo>
                    <a:pt x="1381794" y="2116"/>
                  </a:lnTo>
                  <a:lnTo>
                    <a:pt x="1310193" y="534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097" y="4191761"/>
              <a:ext cx="2475230" cy="629920"/>
            </a:xfrm>
            <a:custGeom>
              <a:avLst/>
              <a:gdLst/>
              <a:ahLst/>
              <a:cxnLst/>
              <a:rect l="l" t="t" r="r" b="b"/>
              <a:pathLst>
                <a:path w="2475229" h="629920">
                  <a:moveTo>
                    <a:pt x="0" y="314706"/>
                  </a:moveTo>
                  <a:lnTo>
                    <a:pt x="18560" y="260091"/>
                  </a:lnTo>
                  <a:lnTo>
                    <a:pt x="50588" y="225337"/>
                  </a:lnTo>
                  <a:lnTo>
                    <a:pt x="97256" y="192184"/>
                  </a:lnTo>
                  <a:lnTo>
                    <a:pt x="157635" y="160867"/>
                  </a:lnTo>
                  <a:lnTo>
                    <a:pt x="230796" y="131622"/>
                  </a:lnTo>
                  <a:lnTo>
                    <a:pt x="271880" y="117850"/>
                  </a:lnTo>
                  <a:lnTo>
                    <a:pt x="315811" y="104684"/>
                  </a:lnTo>
                  <a:lnTo>
                    <a:pt x="362473" y="92154"/>
                  </a:lnTo>
                  <a:lnTo>
                    <a:pt x="411751" y="80289"/>
                  </a:lnTo>
                  <a:lnTo>
                    <a:pt x="463527" y="69119"/>
                  </a:lnTo>
                  <a:lnTo>
                    <a:pt x="517685" y="58674"/>
                  </a:lnTo>
                  <a:lnTo>
                    <a:pt x="574111" y="48982"/>
                  </a:lnTo>
                  <a:lnTo>
                    <a:pt x="632687" y="40073"/>
                  </a:lnTo>
                  <a:lnTo>
                    <a:pt x="693297" y="31977"/>
                  </a:lnTo>
                  <a:lnTo>
                    <a:pt x="755826" y="24723"/>
                  </a:lnTo>
                  <a:lnTo>
                    <a:pt x="820157" y="18340"/>
                  </a:lnTo>
                  <a:lnTo>
                    <a:pt x="886174" y="12859"/>
                  </a:lnTo>
                  <a:lnTo>
                    <a:pt x="953761" y="8308"/>
                  </a:lnTo>
                  <a:lnTo>
                    <a:pt x="1022802" y="4717"/>
                  </a:lnTo>
                  <a:lnTo>
                    <a:pt x="1093181" y="2116"/>
                  </a:lnTo>
                  <a:lnTo>
                    <a:pt x="1164782" y="534"/>
                  </a:lnTo>
                  <a:lnTo>
                    <a:pt x="1237487" y="0"/>
                  </a:lnTo>
                  <a:lnTo>
                    <a:pt x="1310193" y="534"/>
                  </a:lnTo>
                  <a:lnTo>
                    <a:pt x="1381794" y="2116"/>
                  </a:lnTo>
                  <a:lnTo>
                    <a:pt x="1452173" y="4717"/>
                  </a:lnTo>
                  <a:lnTo>
                    <a:pt x="1521214" y="8308"/>
                  </a:lnTo>
                  <a:lnTo>
                    <a:pt x="1588801" y="12859"/>
                  </a:lnTo>
                  <a:lnTo>
                    <a:pt x="1654818" y="18340"/>
                  </a:lnTo>
                  <a:lnTo>
                    <a:pt x="1719149" y="24723"/>
                  </a:lnTo>
                  <a:lnTo>
                    <a:pt x="1781678" y="31977"/>
                  </a:lnTo>
                  <a:lnTo>
                    <a:pt x="1842288" y="40073"/>
                  </a:lnTo>
                  <a:lnTo>
                    <a:pt x="1900864" y="48982"/>
                  </a:lnTo>
                  <a:lnTo>
                    <a:pt x="1957290" y="58674"/>
                  </a:lnTo>
                  <a:lnTo>
                    <a:pt x="2011448" y="69119"/>
                  </a:lnTo>
                  <a:lnTo>
                    <a:pt x="2063224" y="80289"/>
                  </a:lnTo>
                  <a:lnTo>
                    <a:pt x="2112502" y="92154"/>
                  </a:lnTo>
                  <a:lnTo>
                    <a:pt x="2159164" y="104684"/>
                  </a:lnTo>
                  <a:lnTo>
                    <a:pt x="2203095" y="117850"/>
                  </a:lnTo>
                  <a:lnTo>
                    <a:pt x="2244179" y="131622"/>
                  </a:lnTo>
                  <a:lnTo>
                    <a:pt x="2282299" y="145971"/>
                  </a:lnTo>
                  <a:lnTo>
                    <a:pt x="2349186" y="176281"/>
                  </a:lnTo>
                  <a:lnTo>
                    <a:pt x="2402825" y="208546"/>
                  </a:lnTo>
                  <a:lnTo>
                    <a:pt x="2442289" y="242529"/>
                  </a:lnTo>
                  <a:lnTo>
                    <a:pt x="2466649" y="277994"/>
                  </a:lnTo>
                  <a:lnTo>
                    <a:pt x="2474976" y="314706"/>
                  </a:lnTo>
                  <a:lnTo>
                    <a:pt x="2472875" y="333202"/>
                  </a:lnTo>
                  <a:lnTo>
                    <a:pt x="2456415" y="369320"/>
                  </a:lnTo>
                  <a:lnTo>
                    <a:pt x="2424387" y="404074"/>
                  </a:lnTo>
                  <a:lnTo>
                    <a:pt x="2377719" y="437227"/>
                  </a:lnTo>
                  <a:lnTo>
                    <a:pt x="2317340" y="468544"/>
                  </a:lnTo>
                  <a:lnTo>
                    <a:pt x="2244179" y="497789"/>
                  </a:lnTo>
                  <a:lnTo>
                    <a:pt x="2203095" y="511561"/>
                  </a:lnTo>
                  <a:lnTo>
                    <a:pt x="2159164" y="524727"/>
                  </a:lnTo>
                  <a:lnTo>
                    <a:pt x="2112502" y="537257"/>
                  </a:lnTo>
                  <a:lnTo>
                    <a:pt x="2063224" y="549122"/>
                  </a:lnTo>
                  <a:lnTo>
                    <a:pt x="2011448" y="560292"/>
                  </a:lnTo>
                  <a:lnTo>
                    <a:pt x="1957290" y="570737"/>
                  </a:lnTo>
                  <a:lnTo>
                    <a:pt x="1900864" y="580429"/>
                  </a:lnTo>
                  <a:lnTo>
                    <a:pt x="1842288" y="589338"/>
                  </a:lnTo>
                  <a:lnTo>
                    <a:pt x="1781678" y="597434"/>
                  </a:lnTo>
                  <a:lnTo>
                    <a:pt x="1719149" y="604688"/>
                  </a:lnTo>
                  <a:lnTo>
                    <a:pt x="1654818" y="611071"/>
                  </a:lnTo>
                  <a:lnTo>
                    <a:pt x="1588801" y="616552"/>
                  </a:lnTo>
                  <a:lnTo>
                    <a:pt x="1521214" y="621103"/>
                  </a:lnTo>
                  <a:lnTo>
                    <a:pt x="1452173" y="624694"/>
                  </a:lnTo>
                  <a:lnTo>
                    <a:pt x="1381794" y="627295"/>
                  </a:lnTo>
                  <a:lnTo>
                    <a:pt x="1310193" y="628877"/>
                  </a:lnTo>
                  <a:lnTo>
                    <a:pt x="1237487" y="629412"/>
                  </a:lnTo>
                  <a:lnTo>
                    <a:pt x="1164782" y="628877"/>
                  </a:lnTo>
                  <a:lnTo>
                    <a:pt x="1093181" y="627295"/>
                  </a:lnTo>
                  <a:lnTo>
                    <a:pt x="1022802" y="624694"/>
                  </a:lnTo>
                  <a:lnTo>
                    <a:pt x="953761" y="621103"/>
                  </a:lnTo>
                  <a:lnTo>
                    <a:pt x="886174" y="616552"/>
                  </a:lnTo>
                  <a:lnTo>
                    <a:pt x="820157" y="611071"/>
                  </a:lnTo>
                  <a:lnTo>
                    <a:pt x="755826" y="604688"/>
                  </a:lnTo>
                  <a:lnTo>
                    <a:pt x="693297" y="597434"/>
                  </a:lnTo>
                  <a:lnTo>
                    <a:pt x="632687" y="589338"/>
                  </a:lnTo>
                  <a:lnTo>
                    <a:pt x="574111" y="580429"/>
                  </a:lnTo>
                  <a:lnTo>
                    <a:pt x="517685" y="570737"/>
                  </a:lnTo>
                  <a:lnTo>
                    <a:pt x="463527" y="560292"/>
                  </a:lnTo>
                  <a:lnTo>
                    <a:pt x="411751" y="549122"/>
                  </a:lnTo>
                  <a:lnTo>
                    <a:pt x="362473" y="537257"/>
                  </a:lnTo>
                  <a:lnTo>
                    <a:pt x="315811" y="524727"/>
                  </a:lnTo>
                  <a:lnTo>
                    <a:pt x="271880" y="511561"/>
                  </a:lnTo>
                  <a:lnTo>
                    <a:pt x="230796" y="497789"/>
                  </a:lnTo>
                  <a:lnTo>
                    <a:pt x="192676" y="483440"/>
                  </a:lnTo>
                  <a:lnTo>
                    <a:pt x="125789" y="453130"/>
                  </a:lnTo>
                  <a:lnTo>
                    <a:pt x="72150" y="420865"/>
                  </a:lnTo>
                  <a:lnTo>
                    <a:pt x="32686" y="386882"/>
                  </a:lnTo>
                  <a:lnTo>
                    <a:pt x="8326" y="351417"/>
                  </a:lnTo>
                  <a:lnTo>
                    <a:pt x="0" y="31470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5350" y="4348429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Hexade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1580" y="1972055"/>
            <a:ext cx="2533015" cy="687705"/>
            <a:chOff x="1211580" y="1972055"/>
            <a:chExt cx="2533015" cy="687705"/>
          </a:xfrm>
        </p:grpSpPr>
        <p:sp>
          <p:nvSpPr>
            <p:cNvPr id="8" name="object 8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6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1486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6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6450" y="2157171"/>
            <a:ext cx="800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Decimal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26379" y="1972055"/>
            <a:ext cx="2533015" cy="687705"/>
            <a:chOff x="5326379" y="1972055"/>
            <a:chExt cx="2533015" cy="687705"/>
          </a:xfrm>
        </p:grpSpPr>
        <p:sp>
          <p:nvSpPr>
            <p:cNvPr id="12" name="object 12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1256538" y="0"/>
                  </a:moveTo>
                  <a:lnTo>
                    <a:pt x="1185238" y="528"/>
                  </a:lnTo>
                  <a:lnTo>
                    <a:pt x="1114981" y="2095"/>
                  </a:lnTo>
                  <a:lnTo>
                    <a:pt x="1045874" y="4672"/>
                  </a:lnTo>
                  <a:lnTo>
                    <a:pt x="978022" y="8230"/>
                  </a:lnTo>
                  <a:lnTo>
                    <a:pt x="911531" y="12742"/>
                  </a:lnTo>
                  <a:lnTo>
                    <a:pt x="846507" y="18180"/>
                  </a:lnTo>
                  <a:lnTo>
                    <a:pt x="783057" y="24514"/>
                  </a:lnTo>
                  <a:lnTo>
                    <a:pt x="721286" y="31718"/>
                  </a:lnTo>
                  <a:lnTo>
                    <a:pt x="661301" y="39762"/>
                  </a:lnTo>
                  <a:lnTo>
                    <a:pt x="603208" y="48619"/>
                  </a:lnTo>
                  <a:lnTo>
                    <a:pt x="547113" y="58260"/>
                  </a:lnTo>
                  <a:lnTo>
                    <a:pt x="493122" y="68658"/>
                  </a:lnTo>
                  <a:lnTo>
                    <a:pt x="441341" y="79783"/>
                  </a:lnTo>
                  <a:lnTo>
                    <a:pt x="391876" y="91608"/>
                  </a:lnTo>
                  <a:lnTo>
                    <a:pt x="344834" y="104104"/>
                  </a:lnTo>
                  <a:lnTo>
                    <a:pt x="300320" y="117243"/>
                  </a:lnTo>
                  <a:lnTo>
                    <a:pt x="258440" y="130998"/>
                  </a:lnTo>
                  <a:lnTo>
                    <a:pt x="219301" y="145339"/>
                  </a:lnTo>
                  <a:lnTo>
                    <a:pt x="183009" y="160239"/>
                  </a:lnTo>
                  <a:lnTo>
                    <a:pt x="119389" y="191602"/>
                  </a:lnTo>
                  <a:lnTo>
                    <a:pt x="68429" y="224861"/>
                  </a:lnTo>
                  <a:lnTo>
                    <a:pt x="30979" y="259790"/>
                  </a:lnTo>
                  <a:lnTo>
                    <a:pt x="7886" y="296163"/>
                  </a:lnTo>
                  <a:lnTo>
                    <a:pt x="0" y="333755"/>
                  </a:lnTo>
                  <a:lnTo>
                    <a:pt x="1989" y="352690"/>
                  </a:lnTo>
                  <a:lnTo>
                    <a:pt x="17584" y="389701"/>
                  </a:lnTo>
                  <a:lnTo>
                    <a:pt x="47962" y="425380"/>
                  </a:lnTo>
                  <a:lnTo>
                    <a:pt x="92274" y="459502"/>
                  </a:lnTo>
                  <a:lnTo>
                    <a:pt x="149669" y="491841"/>
                  </a:lnTo>
                  <a:lnTo>
                    <a:pt x="219301" y="522172"/>
                  </a:lnTo>
                  <a:lnTo>
                    <a:pt x="258440" y="536513"/>
                  </a:lnTo>
                  <a:lnTo>
                    <a:pt x="300320" y="550268"/>
                  </a:lnTo>
                  <a:lnTo>
                    <a:pt x="344834" y="563407"/>
                  </a:lnTo>
                  <a:lnTo>
                    <a:pt x="391876" y="575903"/>
                  </a:lnTo>
                  <a:lnTo>
                    <a:pt x="441341" y="587728"/>
                  </a:lnTo>
                  <a:lnTo>
                    <a:pt x="493122" y="598853"/>
                  </a:lnTo>
                  <a:lnTo>
                    <a:pt x="547113" y="609251"/>
                  </a:lnTo>
                  <a:lnTo>
                    <a:pt x="603208" y="618892"/>
                  </a:lnTo>
                  <a:lnTo>
                    <a:pt x="661301" y="627749"/>
                  </a:lnTo>
                  <a:lnTo>
                    <a:pt x="721286" y="635793"/>
                  </a:lnTo>
                  <a:lnTo>
                    <a:pt x="783057" y="642997"/>
                  </a:lnTo>
                  <a:lnTo>
                    <a:pt x="846507" y="649331"/>
                  </a:lnTo>
                  <a:lnTo>
                    <a:pt x="911531" y="654769"/>
                  </a:lnTo>
                  <a:lnTo>
                    <a:pt x="978022" y="659281"/>
                  </a:lnTo>
                  <a:lnTo>
                    <a:pt x="1045874" y="662839"/>
                  </a:lnTo>
                  <a:lnTo>
                    <a:pt x="1114981" y="665416"/>
                  </a:lnTo>
                  <a:lnTo>
                    <a:pt x="1185238" y="666983"/>
                  </a:lnTo>
                  <a:lnTo>
                    <a:pt x="1256538" y="667512"/>
                  </a:lnTo>
                  <a:lnTo>
                    <a:pt x="1327837" y="666983"/>
                  </a:lnTo>
                  <a:lnTo>
                    <a:pt x="1398094" y="665416"/>
                  </a:lnTo>
                  <a:lnTo>
                    <a:pt x="1467201" y="662839"/>
                  </a:lnTo>
                  <a:lnTo>
                    <a:pt x="1535053" y="659281"/>
                  </a:lnTo>
                  <a:lnTo>
                    <a:pt x="1601544" y="654769"/>
                  </a:lnTo>
                  <a:lnTo>
                    <a:pt x="1666568" y="649331"/>
                  </a:lnTo>
                  <a:lnTo>
                    <a:pt x="1730018" y="642997"/>
                  </a:lnTo>
                  <a:lnTo>
                    <a:pt x="1791789" y="635793"/>
                  </a:lnTo>
                  <a:lnTo>
                    <a:pt x="1851774" y="627749"/>
                  </a:lnTo>
                  <a:lnTo>
                    <a:pt x="1909867" y="618892"/>
                  </a:lnTo>
                  <a:lnTo>
                    <a:pt x="1965962" y="609251"/>
                  </a:lnTo>
                  <a:lnTo>
                    <a:pt x="2019953" y="598853"/>
                  </a:lnTo>
                  <a:lnTo>
                    <a:pt x="2071734" y="587728"/>
                  </a:lnTo>
                  <a:lnTo>
                    <a:pt x="2121199" y="575903"/>
                  </a:lnTo>
                  <a:lnTo>
                    <a:pt x="2168241" y="563407"/>
                  </a:lnTo>
                  <a:lnTo>
                    <a:pt x="2212755" y="550268"/>
                  </a:lnTo>
                  <a:lnTo>
                    <a:pt x="2254635" y="536513"/>
                  </a:lnTo>
                  <a:lnTo>
                    <a:pt x="2293774" y="522172"/>
                  </a:lnTo>
                  <a:lnTo>
                    <a:pt x="2330066" y="507272"/>
                  </a:lnTo>
                  <a:lnTo>
                    <a:pt x="2393686" y="475909"/>
                  </a:lnTo>
                  <a:lnTo>
                    <a:pt x="2444646" y="442650"/>
                  </a:lnTo>
                  <a:lnTo>
                    <a:pt x="2482096" y="407721"/>
                  </a:lnTo>
                  <a:lnTo>
                    <a:pt x="2505189" y="371348"/>
                  </a:lnTo>
                  <a:lnTo>
                    <a:pt x="2513075" y="333755"/>
                  </a:lnTo>
                  <a:lnTo>
                    <a:pt x="2511086" y="314821"/>
                  </a:lnTo>
                  <a:lnTo>
                    <a:pt x="2495491" y="277810"/>
                  </a:lnTo>
                  <a:lnTo>
                    <a:pt x="2465113" y="242131"/>
                  </a:lnTo>
                  <a:lnTo>
                    <a:pt x="2420801" y="208009"/>
                  </a:lnTo>
                  <a:lnTo>
                    <a:pt x="2363406" y="175670"/>
                  </a:lnTo>
                  <a:lnTo>
                    <a:pt x="2293774" y="145339"/>
                  </a:lnTo>
                  <a:lnTo>
                    <a:pt x="2254635" y="130998"/>
                  </a:lnTo>
                  <a:lnTo>
                    <a:pt x="2212755" y="117243"/>
                  </a:lnTo>
                  <a:lnTo>
                    <a:pt x="2168241" y="104104"/>
                  </a:lnTo>
                  <a:lnTo>
                    <a:pt x="2121199" y="91608"/>
                  </a:lnTo>
                  <a:lnTo>
                    <a:pt x="2071734" y="79783"/>
                  </a:lnTo>
                  <a:lnTo>
                    <a:pt x="2019953" y="68658"/>
                  </a:lnTo>
                  <a:lnTo>
                    <a:pt x="1965962" y="58260"/>
                  </a:lnTo>
                  <a:lnTo>
                    <a:pt x="1909867" y="48619"/>
                  </a:lnTo>
                  <a:lnTo>
                    <a:pt x="1851774" y="39762"/>
                  </a:lnTo>
                  <a:lnTo>
                    <a:pt x="1791789" y="31718"/>
                  </a:lnTo>
                  <a:lnTo>
                    <a:pt x="1730018" y="24514"/>
                  </a:lnTo>
                  <a:lnTo>
                    <a:pt x="1666568" y="18180"/>
                  </a:lnTo>
                  <a:lnTo>
                    <a:pt x="1601544" y="12742"/>
                  </a:lnTo>
                  <a:lnTo>
                    <a:pt x="1535053" y="8230"/>
                  </a:lnTo>
                  <a:lnTo>
                    <a:pt x="1467201" y="4672"/>
                  </a:lnTo>
                  <a:lnTo>
                    <a:pt x="1398094" y="2095"/>
                  </a:lnTo>
                  <a:lnTo>
                    <a:pt x="1327837" y="528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6285" y="1981961"/>
              <a:ext cx="2513330" cy="668020"/>
            </a:xfrm>
            <a:custGeom>
              <a:avLst/>
              <a:gdLst/>
              <a:ahLst/>
              <a:cxnLst/>
              <a:rect l="l" t="t" r="r" b="b"/>
              <a:pathLst>
                <a:path w="2513329" h="668019">
                  <a:moveTo>
                    <a:pt x="0" y="333755"/>
                  </a:moveTo>
                  <a:lnTo>
                    <a:pt x="7886" y="296163"/>
                  </a:lnTo>
                  <a:lnTo>
                    <a:pt x="30979" y="259790"/>
                  </a:lnTo>
                  <a:lnTo>
                    <a:pt x="68429" y="224861"/>
                  </a:lnTo>
                  <a:lnTo>
                    <a:pt x="119389" y="191602"/>
                  </a:lnTo>
                  <a:lnTo>
                    <a:pt x="183009" y="160239"/>
                  </a:lnTo>
                  <a:lnTo>
                    <a:pt x="219301" y="145339"/>
                  </a:lnTo>
                  <a:lnTo>
                    <a:pt x="258440" y="130998"/>
                  </a:lnTo>
                  <a:lnTo>
                    <a:pt x="300320" y="117243"/>
                  </a:lnTo>
                  <a:lnTo>
                    <a:pt x="344834" y="104104"/>
                  </a:lnTo>
                  <a:lnTo>
                    <a:pt x="391876" y="91608"/>
                  </a:lnTo>
                  <a:lnTo>
                    <a:pt x="441341" y="79783"/>
                  </a:lnTo>
                  <a:lnTo>
                    <a:pt x="493122" y="68658"/>
                  </a:lnTo>
                  <a:lnTo>
                    <a:pt x="547113" y="58260"/>
                  </a:lnTo>
                  <a:lnTo>
                    <a:pt x="603208" y="48619"/>
                  </a:lnTo>
                  <a:lnTo>
                    <a:pt x="661301" y="39762"/>
                  </a:lnTo>
                  <a:lnTo>
                    <a:pt x="721286" y="31718"/>
                  </a:lnTo>
                  <a:lnTo>
                    <a:pt x="783057" y="24514"/>
                  </a:lnTo>
                  <a:lnTo>
                    <a:pt x="846507" y="18180"/>
                  </a:lnTo>
                  <a:lnTo>
                    <a:pt x="911531" y="12742"/>
                  </a:lnTo>
                  <a:lnTo>
                    <a:pt x="978022" y="8230"/>
                  </a:lnTo>
                  <a:lnTo>
                    <a:pt x="1045874" y="4672"/>
                  </a:lnTo>
                  <a:lnTo>
                    <a:pt x="1114981" y="2095"/>
                  </a:lnTo>
                  <a:lnTo>
                    <a:pt x="1185238" y="528"/>
                  </a:lnTo>
                  <a:lnTo>
                    <a:pt x="1256538" y="0"/>
                  </a:lnTo>
                  <a:lnTo>
                    <a:pt x="1327837" y="528"/>
                  </a:lnTo>
                  <a:lnTo>
                    <a:pt x="1398094" y="2095"/>
                  </a:lnTo>
                  <a:lnTo>
                    <a:pt x="1467201" y="4672"/>
                  </a:lnTo>
                  <a:lnTo>
                    <a:pt x="1535053" y="8230"/>
                  </a:lnTo>
                  <a:lnTo>
                    <a:pt x="1601544" y="12742"/>
                  </a:lnTo>
                  <a:lnTo>
                    <a:pt x="1666568" y="18180"/>
                  </a:lnTo>
                  <a:lnTo>
                    <a:pt x="1730018" y="24514"/>
                  </a:lnTo>
                  <a:lnTo>
                    <a:pt x="1791789" y="31718"/>
                  </a:lnTo>
                  <a:lnTo>
                    <a:pt x="1851774" y="39762"/>
                  </a:lnTo>
                  <a:lnTo>
                    <a:pt x="1909867" y="48619"/>
                  </a:lnTo>
                  <a:lnTo>
                    <a:pt x="1965962" y="58260"/>
                  </a:lnTo>
                  <a:lnTo>
                    <a:pt x="2019953" y="68658"/>
                  </a:lnTo>
                  <a:lnTo>
                    <a:pt x="2071734" y="79783"/>
                  </a:lnTo>
                  <a:lnTo>
                    <a:pt x="2121199" y="91608"/>
                  </a:lnTo>
                  <a:lnTo>
                    <a:pt x="2168241" y="104104"/>
                  </a:lnTo>
                  <a:lnTo>
                    <a:pt x="2212755" y="117243"/>
                  </a:lnTo>
                  <a:lnTo>
                    <a:pt x="2254635" y="130998"/>
                  </a:lnTo>
                  <a:lnTo>
                    <a:pt x="2293774" y="145339"/>
                  </a:lnTo>
                  <a:lnTo>
                    <a:pt x="2330066" y="160239"/>
                  </a:lnTo>
                  <a:lnTo>
                    <a:pt x="2393686" y="191602"/>
                  </a:lnTo>
                  <a:lnTo>
                    <a:pt x="2444646" y="224861"/>
                  </a:lnTo>
                  <a:lnTo>
                    <a:pt x="2482096" y="259790"/>
                  </a:lnTo>
                  <a:lnTo>
                    <a:pt x="2505189" y="296163"/>
                  </a:lnTo>
                  <a:lnTo>
                    <a:pt x="2513075" y="333755"/>
                  </a:lnTo>
                  <a:lnTo>
                    <a:pt x="2511086" y="352690"/>
                  </a:lnTo>
                  <a:lnTo>
                    <a:pt x="2495491" y="389701"/>
                  </a:lnTo>
                  <a:lnTo>
                    <a:pt x="2465113" y="425380"/>
                  </a:lnTo>
                  <a:lnTo>
                    <a:pt x="2420801" y="459502"/>
                  </a:lnTo>
                  <a:lnTo>
                    <a:pt x="2363406" y="491841"/>
                  </a:lnTo>
                  <a:lnTo>
                    <a:pt x="2293774" y="522172"/>
                  </a:lnTo>
                  <a:lnTo>
                    <a:pt x="2254635" y="536513"/>
                  </a:lnTo>
                  <a:lnTo>
                    <a:pt x="2212755" y="550268"/>
                  </a:lnTo>
                  <a:lnTo>
                    <a:pt x="2168241" y="563407"/>
                  </a:lnTo>
                  <a:lnTo>
                    <a:pt x="2121199" y="575903"/>
                  </a:lnTo>
                  <a:lnTo>
                    <a:pt x="2071734" y="587728"/>
                  </a:lnTo>
                  <a:lnTo>
                    <a:pt x="2019953" y="598853"/>
                  </a:lnTo>
                  <a:lnTo>
                    <a:pt x="1965962" y="609251"/>
                  </a:lnTo>
                  <a:lnTo>
                    <a:pt x="1909867" y="618892"/>
                  </a:lnTo>
                  <a:lnTo>
                    <a:pt x="1851774" y="627749"/>
                  </a:lnTo>
                  <a:lnTo>
                    <a:pt x="1791789" y="635793"/>
                  </a:lnTo>
                  <a:lnTo>
                    <a:pt x="1730018" y="642997"/>
                  </a:lnTo>
                  <a:lnTo>
                    <a:pt x="1666568" y="649331"/>
                  </a:lnTo>
                  <a:lnTo>
                    <a:pt x="1601544" y="654769"/>
                  </a:lnTo>
                  <a:lnTo>
                    <a:pt x="1535053" y="659281"/>
                  </a:lnTo>
                  <a:lnTo>
                    <a:pt x="1467201" y="662839"/>
                  </a:lnTo>
                  <a:lnTo>
                    <a:pt x="1398094" y="665416"/>
                  </a:lnTo>
                  <a:lnTo>
                    <a:pt x="1327837" y="666983"/>
                  </a:lnTo>
                  <a:lnTo>
                    <a:pt x="1256538" y="667512"/>
                  </a:lnTo>
                  <a:lnTo>
                    <a:pt x="1185238" y="666983"/>
                  </a:lnTo>
                  <a:lnTo>
                    <a:pt x="1114981" y="665416"/>
                  </a:lnTo>
                  <a:lnTo>
                    <a:pt x="1045874" y="662839"/>
                  </a:lnTo>
                  <a:lnTo>
                    <a:pt x="978022" y="659281"/>
                  </a:lnTo>
                  <a:lnTo>
                    <a:pt x="911531" y="654769"/>
                  </a:lnTo>
                  <a:lnTo>
                    <a:pt x="846507" y="649331"/>
                  </a:lnTo>
                  <a:lnTo>
                    <a:pt x="783057" y="642997"/>
                  </a:lnTo>
                  <a:lnTo>
                    <a:pt x="721286" y="635793"/>
                  </a:lnTo>
                  <a:lnTo>
                    <a:pt x="661301" y="627749"/>
                  </a:lnTo>
                  <a:lnTo>
                    <a:pt x="603208" y="618892"/>
                  </a:lnTo>
                  <a:lnTo>
                    <a:pt x="547113" y="609251"/>
                  </a:lnTo>
                  <a:lnTo>
                    <a:pt x="493122" y="598853"/>
                  </a:lnTo>
                  <a:lnTo>
                    <a:pt x="441341" y="587728"/>
                  </a:lnTo>
                  <a:lnTo>
                    <a:pt x="391876" y="575903"/>
                  </a:lnTo>
                  <a:lnTo>
                    <a:pt x="344834" y="563407"/>
                  </a:lnTo>
                  <a:lnTo>
                    <a:pt x="300320" y="550268"/>
                  </a:lnTo>
                  <a:lnTo>
                    <a:pt x="258440" y="536513"/>
                  </a:lnTo>
                  <a:lnTo>
                    <a:pt x="219301" y="522172"/>
                  </a:lnTo>
                  <a:lnTo>
                    <a:pt x="183009" y="507272"/>
                  </a:lnTo>
                  <a:lnTo>
                    <a:pt x="119389" y="475909"/>
                  </a:lnTo>
                  <a:lnTo>
                    <a:pt x="68429" y="442650"/>
                  </a:lnTo>
                  <a:lnTo>
                    <a:pt x="30979" y="407721"/>
                  </a:lnTo>
                  <a:lnTo>
                    <a:pt x="7886" y="371348"/>
                  </a:lnTo>
                  <a:lnTo>
                    <a:pt x="0" y="333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32346" y="2157171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Octal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580" y="4134611"/>
            <a:ext cx="2533015" cy="685800"/>
            <a:chOff x="1211580" y="4134611"/>
            <a:chExt cx="2533015" cy="685800"/>
          </a:xfrm>
        </p:grpSpPr>
        <p:sp>
          <p:nvSpPr>
            <p:cNvPr id="16" name="object 16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1256538" y="0"/>
                  </a:moveTo>
                  <a:lnTo>
                    <a:pt x="1185238" y="527"/>
                  </a:lnTo>
                  <a:lnTo>
                    <a:pt x="1114981" y="2089"/>
                  </a:lnTo>
                  <a:lnTo>
                    <a:pt x="1045874" y="4660"/>
                  </a:lnTo>
                  <a:lnTo>
                    <a:pt x="978022" y="8209"/>
                  </a:lnTo>
                  <a:lnTo>
                    <a:pt x="911531" y="12710"/>
                  </a:lnTo>
                  <a:lnTo>
                    <a:pt x="846507" y="18134"/>
                  </a:lnTo>
                  <a:lnTo>
                    <a:pt x="783057" y="24453"/>
                  </a:lnTo>
                  <a:lnTo>
                    <a:pt x="721286" y="31639"/>
                  </a:lnTo>
                  <a:lnTo>
                    <a:pt x="661301" y="39664"/>
                  </a:lnTo>
                  <a:lnTo>
                    <a:pt x="603208" y="48499"/>
                  </a:lnTo>
                  <a:lnTo>
                    <a:pt x="547113" y="58117"/>
                  </a:lnTo>
                  <a:lnTo>
                    <a:pt x="493122" y="68489"/>
                  </a:lnTo>
                  <a:lnTo>
                    <a:pt x="441341" y="79587"/>
                  </a:lnTo>
                  <a:lnTo>
                    <a:pt x="391876" y="91384"/>
                  </a:lnTo>
                  <a:lnTo>
                    <a:pt x="344834" y="103851"/>
                  </a:lnTo>
                  <a:lnTo>
                    <a:pt x="300320" y="116960"/>
                  </a:lnTo>
                  <a:lnTo>
                    <a:pt x="258440" y="130682"/>
                  </a:lnTo>
                  <a:lnTo>
                    <a:pt x="219301" y="144990"/>
                  </a:lnTo>
                  <a:lnTo>
                    <a:pt x="183009" y="159856"/>
                  </a:lnTo>
                  <a:lnTo>
                    <a:pt x="119389" y="191148"/>
                  </a:lnTo>
                  <a:lnTo>
                    <a:pt x="68429" y="224332"/>
                  </a:lnTo>
                  <a:lnTo>
                    <a:pt x="30979" y="259185"/>
                  </a:lnTo>
                  <a:lnTo>
                    <a:pt x="7886" y="295480"/>
                  </a:lnTo>
                  <a:lnTo>
                    <a:pt x="0" y="332993"/>
                  </a:lnTo>
                  <a:lnTo>
                    <a:pt x="1989" y="351888"/>
                  </a:lnTo>
                  <a:lnTo>
                    <a:pt x="17584" y="388821"/>
                  </a:lnTo>
                  <a:lnTo>
                    <a:pt x="47962" y="424423"/>
                  </a:lnTo>
                  <a:lnTo>
                    <a:pt x="92274" y="458470"/>
                  </a:lnTo>
                  <a:lnTo>
                    <a:pt x="149669" y="490736"/>
                  </a:lnTo>
                  <a:lnTo>
                    <a:pt x="219301" y="520997"/>
                  </a:lnTo>
                  <a:lnTo>
                    <a:pt x="258440" y="535305"/>
                  </a:lnTo>
                  <a:lnTo>
                    <a:pt x="300320" y="549027"/>
                  </a:lnTo>
                  <a:lnTo>
                    <a:pt x="344834" y="562136"/>
                  </a:lnTo>
                  <a:lnTo>
                    <a:pt x="391876" y="574603"/>
                  </a:lnTo>
                  <a:lnTo>
                    <a:pt x="441341" y="586400"/>
                  </a:lnTo>
                  <a:lnTo>
                    <a:pt x="493122" y="597498"/>
                  </a:lnTo>
                  <a:lnTo>
                    <a:pt x="547113" y="607870"/>
                  </a:lnTo>
                  <a:lnTo>
                    <a:pt x="603208" y="617488"/>
                  </a:lnTo>
                  <a:lnTo>
                    <a:pt x="661301" y="626323"/>
                  </a:lnTo>
                  <a:lnTo>
                    <a:pt x="721286" y="634348"/>
                  </a:lnTo>
                  <a:lnTo>
                    <a:pt x="783057" y="641534"/>
                  </a:lnTo>
                  <a:lnTo>
                    <a:pt x="846507" y="647853"/>
                  </a:lnTo>
                  <a:lnTo>
                    <a:pt x="911531" y="653277"/>
                  </a:lnTo>
                  <a:lnTo>
                    <a:pt x="978022" y="657778"/>
                  </a:lnTo>
                  <a:lnTo>
                    <a:pt x="1045874" y="661327"/>
                  </a:lnTo>
                  <a:lnTo>
                    <a:pt x="1114981" y="663898"/>
                  </a:lnTo>
                  <a:lnTo>
                    <a:pt x="1185238" y="665460"/>
                  </a:lnTo>
                  <a:lnTo>
                    <a:pt x="1256538" y="665987"/>
                  </a:lnTo>
                  <a:lnTo>
                    <a:pt x="1327837" y="665460"/>
                  </a:lnTo>
                  <a:lnTo>
                    <a:pt x="1398094" y="663898"/>
                  </a:lnTo>
                  <a:lnTo>
                    <a:pt x="1467201" y="661327"/>
                  </a:lnTo>
                  <a:lnTo>
                    <a:pt x="1535053" y="657778"/>
                  </a:lnTo>
                  <a:lnTo>
                    <a:pt x="1601544" y="653277"/>
                  </a:lnTo>
                  <a:lnTo>
                    <a:pt x="1666568" y="647853"/>
                  </a:lnTo>
                  <a:lnTo>
                    <a:pt x="1730018" y="641534"/>
                  </a:lnTo>
                  <a:lnTo>
                    <a:pt x="1791789" y="634348"/>
                  </a:lnTo>
                  <a:lnTo>
                    <a:pt x="1851774" y="626323"/>
                  </a:lnTo>
                  <a:lnTo>
                    <a:pt x="1909867" y="617488"/>
                  </a:lnTo>
                  <a:lnTo>
                    <a:pt x="1965962" y="607870"/>
                  </a:lnTo>
                  <a:lnTo>
                    <a:pt x="2019953" y="597498"/>
                  </a:lnTo>
                  <a:lnTo>
                    <a:pt x="2071734" y="586400"/>
                  </a:lnTo>
                  <a:lnTo>
                    <a:pt x="2121199" y="574603"/>
                  </a:lnTo>
                  <a:lnTo>
                    <a:pt x="2168241" y="562136"/>
                  </a:lnTo>
                  <a:lnTo>
                    <a:pt x="2212755" y="549027"/>
                  </a:lnTo>
                  <a:lnTo>
                    <a:pt x="2254635" y="535305"/>
                  </a:lnTo>
                  <a:lnTo>
                    <a:pt x="2293774" y="520997"/>
                  </a:lnTo>
                  <a:lnTo>
                    <a:pt x="2330066" y="506131"/>
                  </a:lnTo>
                  <a:lnTo>
                    <a:pt x="2393686" y="474839"/>
                  </a:lnTo>
                  <a:lnTo>
                    <a:pt x="2444646" y="441655"/>
                  </a:lnTo>
                  <a:lnTo>
                    <a:pt x="2482096" y="406802"/>
                  </a:lnTo>
                  <a:lnTo>
                    <a:pt x="2505189" y="370507"/>
                  </a:lnTo>
                  <a:lnTo>
                    <a:pt x="2513076" y="332993"/>
                  </a:lnTo>
                  <a:lnTo>
                    <a:pt x="2511086" y="314099"/>
                  </a:lnTo>
                  <a:lnTo>
                    <a:pt x="2495491" y="277166"/>
                  </a:lnTo>
                  <a:lnTo>
                    <a:pt x="2465113" y="241564"/>
                  </a:lnTo>
                  <a:lnTo>
                    <a:pt x="2420801" y="207517"/>
                  </a:lnTo>
                  <a:lnTo>
                    <a:pt x="2363406" y="175251"/>
                  </a:lnTo>
                  <a:lnTo>
                    <a:pt x="2293774" y="144990"/>
                  </a:lnTo>
                  <a:lnTo>
                    <a:pt x="2254635" y="130682"/>
                  </a:lnTo>
                  <a:lnTo>
                    <a:pt x="2212755" y="116960"/>
                  </a:lnTo>
                  <a:lnTo>
                    <a:pt x="2168241" y="103851"/>
                  </a:lnTo>
                  <a:lnTo>
                    <a:pt x="2121199" y="91384"/>
                  </a:lnTo>
                  <a:lnTo>
                    <a:pt x="2071734" y="79587"/>
                  </a:lnTo>
                  <a:lnTo>
                    <a:pt x="2019953" y="68489"/>
                  </a:lnTo>
                  <a:lnTo>
                    <a:pt x="1965962" y="58117"/>
                  </a:lnTo>
                  <a:lnTo>
                    <a:pt x="1909867" y="48499"/>
                  </a:lnTo>
                  <a:lnTo>
                    <a:pt x="1851774" y="39664"/>
                  </a:lnTo>
                  <a:lnTo>
                    <a:pt x="1791789" y="31639"/>
                  </a:lnTo>
                  <a:lnTo>
                    <a:pt x="1730018" y="24453"/>
                  </a:lnTo>
                  <a:lnTo>
                    <a:pt x="1666568" y="18134"/>
                  </a:lnTo>
                  <a:lnTo>
                    <a:pt x="1601544" y="12710"/>
                  </a:lnTo>
                  <a:lnTo>
                    <a:pt x="1535053" y="8209"/>
                  </a:lnTo>
                  <a:lnTo>
                    <a:pt x="1467201" y="4660"/>
                  </a:lnTo>
                  <a:lnTo>
                    <a:pt x="1398094" y="2089"/>
                  </a:lnTo>
                  <a:lnTo>
                    <a:pt x="1327837" y="527"/>
                  </a:lnTo>
                  <a:lnTo>
                    <a:pt x="1256538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1486" y="4144517"/>
              <a:ext cx="2513330" cy="666115"/>
            </a:xfrm>
            <a:custGeom>
              <a:avLst/>
              <a:gdLst/>
              <a:ahLst/>
              <a:cxnLst/>
              <a:rect l="l" t="t" r="r" b="b"/>
              <a:pathLst>
                <a:path w="2513329" h="666114">
                  <a:moveTo>
                    <a:pt x="0" y="332993"/>
                  </a:moveTo>
                  <a:lnTo>
                    <a:pt x="7886" y="295480"/>
                  </a:lnTo>
                  <a:lnTo>
                    <a:pt x="30979" y="259185"/>
                  </a:lnTo>
                  <a:lnTo>
                    <a:pt x="68429" y="224332"/>
                  </a:lnTo>
                  <a:lnTo>
                    <a:pt x="119389" y="191148"/>
                  </a:lnTo>
                  <a:lnTo>
                    <a:pt x="183009" y="159856"/>
                  </a:lnTo>
                  <a:lnTo>
                    <a:pt x="219301" y="144990"/>
                  </a:lnTo>
                  <a:lnTo>
                    <a:pt x="258440" y="130682"/>
                  </a:lnTo>
                  <a:lnTo>
                    <a:pt x="300320" y="116960"/>
                  </a:lnTo>
                  <a:lnTo>
                    <a:pt x="344834" y="103851"/>
                  </a:lnTo>
                  <a:lnTo>
                    <a:pt x="391876" y="91384"/>
                  </a:lnTo>
                  <a:lnTo>
                    <a:pt x="441341" y="79587"/>
                  </a:lnTo>
                  <a:lnTo>
                    <a:pt x="493122" y="68489"/>
                  </a:lnTo>
                  <a:lnTo>
                    <a:pt x="547113" y="58117"/>
                  </a:lnTo>
                  <a:lnTo>
                    <a:pt x="603208" y="48499"/>
                  </a:lnTo>
                  <a:lnTo>
                    <a:pt x="661301" y="39664"/>
                  </a:lnTo>
                  <a:lnTo>
                    <a:pt x="721286" y="31639"/>
                  </a:lnTo>
                  <a:lnTo>
                    <a:pt x="783057" y="24453"/>
                  </a:lnTo>
                  <a:lnTo>
                    <a:pt x="846507" y="18134"/>
                  </a:lnTo>
                  <a:lnTo>
                    <a:pt x="911531" y="12710"/>
                  </a:lnTo>
                  <a:lnTo>
                    <a:pt x="978022" y="8209"/>
                  </a:lnTo>
                  <a:lnTo>
                    <a:pt x="1045874" y="4660"/>
                  </a:lnTo>
                  <a:lnTo>
                    <a:pt x="1114981" y="2089"/>
                  </a:lnTo>
                  <a:lnTo>
                    <a:pt x="1185238" y="527"/>
                  </a:lnTo>
                  <a:lnTo>
                    <a:pt x="1256538" y="0"/>
                  </a:lnTo>
                  <a:lnTo>
                    <a:pt x="1327837" y="527"/>
                  </a:lnTo>
                  <a:lnTo>
                    <a:pt x="1398094" y="2089"/>
                  </a:lnTo>
                  <a:lnTo>
                    <a:pt x="1467201" y="4660"/>
                  </a:lnTo>
                  <a:lnTo>
                    <a:pt x="1535053" y="8209"/>
                  </a:lnTo>
                  <a:lnTo>
                    <a:pt x="1601544" y="12710"/>
                  </a:lnTo>
                  <a:lnTo>
                    <a:pt x="1666568" y="18134"/>
                  </a:lnTo>
                  <a:lnTo>
                    <a:pt x="1730018" y="24453"/>
                  </a:lnTo>
                  <a:lnTo>
                    <a:pt x="1791789" y="31639"/>
                  </a:lnTo>
                  <a:lnTo>
                    <a:pt x="1851774" y="39664"/>
                  </a:lnTo>
                  <a:lnTo>
                    <a:pt x="1909867" y="48499"/>
                  </a:lnTo>
                  <a:lnTo>
                    <a:pt x="1965962" y="58117"/>
                  </a:lnTo>
                  <a:lnTo>
                    <a:pt x="2019953" y="68489"/>
                  </a:lnTo>
                  <a:lnTo>
                    <a:pt x="2071734" y="79587"/>
                  </a:lnTo>
                  <a:lnTo>
                    <a:pt x="2121199" y="91384"/>
                  </a:lnTo>
                  <a:lnTo>
                    <a:pt x="2168241" y="103851"/>
                  </a:lnTo>
                  <a:lnTo>
                    <a:pt x="2212755" y="116960"/>
                  </a:lnTo>
                  <a:lnTo>
                    <a:pt x="2254635" y="130682"/>
                  </a:lnTo>
                  <a:lnTo>
                    <a:pt x="2293774" y="144990"/>
                  </a:lnTo>
                  <a:lnTo>
                    <a:pt x="2330066" y="159856"/>
                  </a:lnTo>
                  <a:lnTo>
                    <a:pt x="2393686" y="191148"/>
                  </a:lnTo>
                  <a:lnTo>
                    <a:pt x="2444646" y="224332"/>
                  </a:lnTo>
                  <a:lnTo>
                    <a:pt x="2482096" y="259185"/>
                  </a:lnTo>
                  <a:lnTo>
                    <a:pt x="2505189" y="295480"/>
                  </a:lnTo>
                  <a:lnTo>
                    <a:pt x="2513076" y="332993"/>
                  </a:lnTo>
                  <a:lnTo>
                    <a:pt x="2511086" y="351888"/>
                  </a:lnTo>
                  <a:lnTo>
                    <a:pt x="2495491" y="388821"/>
                  </a:lnTo>
                  <a:lnTo>
                    <a:pt x="2465113" y="424423"/>
                  </a:lnTo>
                  <a:lnTo>
                    <a:pt x="2420801" y="458470"/>
                  </a:lnTo>
                  <a:lnTo>
                    <a:pt x="2363406" y="490736"/>
                  </a:lnTo>
                  <a:lnTo>
                    <a:pt x="2293774" y="520997"/>
                  </a:lnTo>
                  <a:lnTo>
                    <a:pt x="2254635" y="535305"/>
                  </a:lnTo>
                  <a:lnTo>
                    <a:pt x="2212755" y="549027"/>
                  </a:lnTo>
                  <a:lnTo>
                    <a:pt x="2168241" y="562136"/>
                  </a:lnTo>
                  <a:lnTo>
                    <a:pt x="2121199" y="574603"/>
                  </a:lnTo>
                  <a:lnTo>
                    <a:pt x="2071734" y="586400"/>
                  </a:lnTo>
                  <a:lnTo>
                    <a:pt x="2019953" y="597498"/>
                  </a:lnTo>
                  <a:lnTo>
                    <a:pt x="1965962" y="607870"/>
                  </a:lnTo>
                  <a:lnTo>
                    <a:pt x="1909867" y="617488"/>
                  </a:lnTo>
                  <a:lnTo>
                    <a:pt x="1851774" y="626323"/>
                  </a:lnTo>
                  <a:lnTo>
                    <a:pt x="1791789" y="634348"/>
                  </a:lnTo>
                  <a:lnTo>
                    <a:pt x="1730018" y="641534"/>
                  </a:lnTo>
                  <a:lnTo>
                    <a:pt x="1666568" y="647853"/>
                  </a:lnTo>
                  <a:lnTo>
                    <a:pt x="1601544" y="653277"/>
                  </a:lnTo>
                  <a:lnTo>
                    <a:pt x="1535053" y="657778"/>
                  </a:lnTo>
                  <a:lnTo>
                    <a:pt x="1467201" y="661327"/>
                  </a:lnTo>
                  <a:lnTo>
                    <a:pt x="1398094" y="663898"/>
                  </a:lnTo>
                  <a:lnTo>
                    <a:pt x="1327837" y="665460"/>
                  </a:lnTo>
                  <a:lnTo>
                    <a:pt x="1256538" y="665987"/>
                  </a:lnTo>
                  <a:lnTo>
                    <a:pt x="1185238" y="665460"/>
                  </a:lnTo>
                  <a:lnTo>
                    <a:pt x="1114981" y="663898"/>
                  </a:lnTo>
                  <a:lnTo>
                    <a:pt x="1045874" y="661327"/>
                  </a:lnTo>
                  <a:lnTo>
                    <a:pt x="978022" y="657778"/>
                  </a:lnTo>
                  <a:lnTo>
                    <a:pt x="911531" y="653277"/>
                  </a:lnTo>
                  <a:lnTo>
                    <a:pt x="846507" y="647853"/>
                  </a:lnTo>
                  <a:lnTo>
                    <a:pt x="783057" y="641534"/>
                  </a:lnTo>
                  <a:lnTo>
                    <a:pt x="721286" y="634348"/>
                  </a:lnTo>
                  <a:lnTo>
                    <a:pt x="661301" y="626323"/>
                  </a:lnTo>
                  <a:lnTo>
                    <a:pt x="603208" y="617488"/>
                  </a:lnTo>
                  <a:lnTo>
                    <a:pt x="547113" y="607870"/>
                  </a:lnTo>
                  <a:lnTo>
                    <a:pt x="493122" y="597498"/>
                  </a:lnTo>
                  <a:lnTo>
                    <a:pt x="441341" y="586400"/>
                  </a:lnTo>
                  <a:lnTo>
                    <a:pt x="391876" y="574603"/>
                  </a:lnTo>
                  <a:lnTo>
                    <a:pt x="344834" y="562136"/>
                  </a:lnTo>
                  <a:lnTo>
                    <a:pt x="300320" y="549027"/>
                  </a:lnTo>
                  <a:lnTo>
                    <a:pt x="258440" y="535305"/>
                  </a:lnTo>
                  <a:lnTo>
                    <a:pt x="219301" y="520997"/>
                  </a:lnTo>
                  <a:lnTo>
                    <a:pt x="183009" y="506131"/>
                  </a:lnTo>
                  <a:lnTo>
                    <a:pt x="119389" y="474839"/>
                  </a:lnTo>
                  <a:lnTo>
                    <a:pt x="68429" y="441655"/>
                  </a:lnTo>
                  <a:lnTo>
                    <a:pt x="30979" y="406802"/>
                  </a:lnTo>
                  <a:lnTo>
                    <a:pt x="7886" y="370507"/>
                  </a:lnTo>
                  <a:lnTo>
                    <a:pt x="0" y="33299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1126" y="432028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Bin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4300" y="4408932"/>
            <a:ext cx="1295400" cy="173990"/>
          </a:xfrm>
          <a:custGeom>
            <a:avLst/>
            <a:gdLst/>
            <a:ahLst/>
            <a:cxnLst/>
            <a:rect l="l" t="t" r="r" b="b"/>
            <a:pathLst>
              <a:path w="1295400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1295400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1295400" h="173989">
                <a:moveTo>
                  <a:pt x="1295400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1295400" y="115824"/>
                </a:lnTo>
                <a:lnTo>
                  <a:pt x="1295400" y="57912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682" y="812419"/>
            <a:ext cx="40214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Hexadecimal</a:t>
            </a:r>
            <a:r>
              <a:rPr spc="-6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Binary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412909"/>
            <a:ext cx="6957059" cy="12617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4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Times New Roman"/>
                <a:cs typeface="Times New Roman"/>
              </a:rPr>
              <a:t>Technique</a:t>
            </a:r>
            <a:endParaRPr sz="2600">
              <a:latin typeface="Times New Roman"/>
              <a:cs typeface="Times New Roman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05"/>
              </a:spcBef>
              <a:buClr>
                <a:srgbClr val="C0504D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Times New Roman"/>
                <a:cs typeface="Times New Roman"/>
              </a:rPr>
              <a:t>Convert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u="heavy" spc="-35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hexadecimal</a:t>
            </a:r>
            <a:r>
              <a:rPr sz="2400" u="heavy" spc="-25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igit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4-bit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equivalent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dirty="0"/>
              <a:t>Ex</a:t>
            </a:r>
            <a:r>
              <a:rPr spc="5" dirty="0"/>
              <a:t>a</a:t>
            </a:r>
            <a:r>
              <a:rPr dirty="0"/>
              <a:t>m</a:t>
            </a:r>
            <a:r>
              <a:rPr spc="-10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061" y="1355801"/>
            <a:ext cx="25438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597660" algn="l"/>
              </a:tabLst>
            </a:pPr>
            <a:r>
              <a:rPr sz="3200" spc="5" dirty="0">
                <a:latin typeface="Courier New"/>
                <a:cs typeface="Courier New"/>
              </a:rPr>
              <a:t>10AF</a:t>
            </a:r>
            <a:r>
              <a:rPr sz="3150" spc="7" baseline="-21164" dirty="0">
                <a:latin typeface="Courier New"/>
                <a:cs typeface="Courier New"/>
              </a:rPr>
              <a:t>16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85" dirty="0">
                <a:latin typeface="Courier New"/>
                <a:cs typeface="Courier New"/>
              </a:rPr>
              <a:t> </a:t>
            </a:r>
            <a:r>
              <a:rPr sz="3200" spc="10" dirty="0">
                <a:latin typeface="Courier New"/>
                <a:cs typeface="Courier New"/>
              </a:rPr>
              <a:t>?</a:t>
            </a:r>
            <a:r>
              <a:rPr sz="3150" spc="15" baseline="-21164" dirty="0">
                <a:latin typeface="Courier New"/>
                <a:cs typeface="Courier New"/>
              </a:rPr>
              <a:t>2</a:t>
            </a:r>
            <a:endParaRPr sz="3150" baseline="-21164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45944" y="2732736"/>
          <a:ext cx="4709158" cy="1924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2122">
                <a:tc>
                  <a:txBody>
                    <a:bodyPr/>
                    <a:lstStyle/>
                    <a:p>
                      <a:pPr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A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 algn="ctr">
                        <a:lnSpc>
                          <a:spcPts val="3304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F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0001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0000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spc="-5" dirty="0">
                          <a:latin typeface="Courier New"/>
                          <a:cs typeface="Courier New"/>
                        </a:rPr>
                        <a:t>1010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90805"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ourier New"/>
                          <a:cs typeface="Courier New"/>
                        </a:rPr>
                        <a:t>1111</a:t>
                      </a:r>
                      <a:endParaRPr sz="3200">
                        <a:latin typeface="Courier New"/>
                        <a:cs typeface="Courier New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810255" y="3276600"/>
            <a:ext cx="173990" cy="563880"/>
          </a:xfrm>
          <a:custGeom>
            <a:avLst/>
            <a:gdLst/>
            <a:ahLst/>
            <a:cxnLst/>
            <a:rect l="l" t="t" r="r" b="b"/>
            <a:pathLst>
              <a:path w="173989" h="563879">
                <a:moveTo>
                  <a:pt x="57912" y="390144"/>
                </a:moveTo>
                <a:lnTo>
                  <a:pt x="0" y="390144"/>
                </a:lnTo>
                <a:lnTo>
                  <a:pt x="86868" y="563880"/>
                </a:lnTo>
                <a:lnTo>
                  <a:pt x="159257" y="419100"/>
                </a:lnTo>
                <a:lnTo>
                  <a:pt x="57912" y="419100"/>
                </a:lnTo>
                <a:lnTo>
                  <a:pt x="57912" y="390144"/>
                </a:lnTo>
                <a:close/>
              </a:path>
              <a:path w="173989" h="563879">
                <a:moveTo>
                  <a:pt x="115824" y="0"/>
                </a:moveTo>
                <a:lnTo>
                  <a:pt x="57912" y="0"/>
                </a:lnTo>
                <a:lnTo>
                  <a:pt x="57912" y="419100"/>
                </a:lnTo>
                <a:lnTo>
                  <a:pt x="115824" y="419100"/>
                </a:lnTo>
                <a:lnTo>
                  <a:pt x="115824" y="0"/>
                </a:lnTo>
                <a:close/>
              </a:path>
              <a:path w="173989" h="563879">
                <a:moveTo>
                  <a:pt x="173736" y="390144"/>
                </a:moveTo>
                <a:lnTo>
                  <a:pt x="115824" y="390144"/>
                </a:lnTo>
                <a:lnTo>
                  <a:pt x="115824" y="419100"/>
                </a:lnTo>
                <a:lnTo>
                  <a:pt x="159257" y="419100"/>
                </a:lnTo>
                <a:lnTo>
                  <a:pt x="173736" y="390144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1732" y="3276600"/>
            <a:ext cx="173990" cy="563880"/>
          </a:xfrm>
          <a:custGeom>
            <a:avLst/>
            <a:gdLst/>
            <a:ahLst/>
            <a:cxnLst/>
            <a:rect l="l" t="t" r="r" b="b"/>
            <a:pathLst>
              <a:path w="173989" h="563879">
                <a:moveTo>
                  <a:pt x="57912" y="390144"/>
                </a:moveTo>
                <a:lnTo>
                  <a:pt x="0" y="390144"/>
                </a:lnTo>
                <a:lnTo>
                  <a:pt x="86867" y="563880"/>
                </a:lnTo>
                <a:lnTo>
                  <a:pt x="159257" y="419100"/>
                </a:lnTo>
                <a:lnTo>
                  <a:pt x="57912" y="419100"/>
                </a:lnTo>
                <a:lnTo>
                  <a:pt x="57912" y="390144"/>
                </a:lnTo>
                <a:close/>
              </a:path>
              <a:path w="173989" h="563879">
                <a:moveTo>
                  <a:pt x="115823" y="0"/>
                </a:moveTo>
                <a:lnTo>
                  <a:pt x="57912" y="0"/>
                </a:lnTo>
                <a:lnTo>
                  <a:pt x="57912" y="419100"/>
                </a:lnTo>
                <a:lnTo>
                  <a:pt x="115823" y="419100"/>
                </a:lnTo>
                <a:lnTo>
                  <a:pt x="115823" y="0"/>
                </a:lnTo>
                <a:close/>
              </a:path>
              <a:path w="173989" h="563879">
                <a:moveTo>
                  <a:pt x="173735" y="390144"/>
                </a:moveTo>
                <a:lnTo>
                  <a:pt x="115823" y="390144"/>
                </a:lnTo>
                <a:lnTo>
                  <a:pt x="115823" y="419100"/>
                </a:lnTo>
                <a:lnTo>
                  <a:pt x="159257" y="419100"/>
                </a:lnTo>
                <a:lnTo>
                  <a:pt x="173735" y="390144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7132" y="3352800"/>
            <a:ext cx="173990" cy="563880"/>
          </a:xfrm>
          <a:custGeom>
            <a:avLst/>
            <a:gdLst/>
            <a:ahLst/>
            <a:cxnLst/>
            <a:rect l="l" t="t" r="r" b="b"/>
            <a:pathLst>
              <a:path w="173989" h="563879">
                <a:moveTo>
                  <a:pt x="57912" y="390144"/>
                </a:moveTo>
                <a:lnTo>
                  <a:pt x="0" y="390144"/>
                </a:lnTo>
                <a:lnTo>
                  <a:pt x="86867" y="563880"/>
                </a:lnTo>
                <a:lnTo>
                  <a:pt x="159257" y="419100"/>
                </a:lnTo>
                <a:lnTo>
                  <a:pt x="57912" y="419100"/>
                </a:lnTo>
                <a:lnTo>
                  <a:pt x="57912" y="390144"/>
                </a:lnTo>
                <a:close/>
              </a:path>
              <a:path w="173989" h="563879">
                <a:moveTo>
                  <a:pt x="115823" y="0"/>
                </a:moveTo>
                <a:lnTo>
                  <a:pt x="57912" y="0"/>
                </a:lnTo>
                <a:lnTo>
                  <a:pt x="57912" y="419100"/>
                </a:lnTo>
                <a:lnTo>
                  <a:pt x="115823" y="419100"/>
                </a:lnTo>
                <a:lnTo>
                  <a:pt x="115823" y="0"/>
                </a:lnTo>
                <a:close/>
              </a:path>
              <a:path w="173989" h="563879">
                <a:moveTo>
                  <a:pt x="173735" y="390144"/>
                </a:moveTo>
                <a:lnTo>
                  <a:pt x="115823" y="390144"/>
                </a:lnTo>
                <a:lnTo>
                  <a:pt x="115823" y="419100"/>
                </a:lnTo>
                <a:lnTo>
                  <a:pt x="159257" y="419100"/>
                </a:lnTo>
                <a:lnTo>
                  <a:pt x="173735" y="390144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0132" y="3276600"/>
            <a:ext cx="173990" cy="563880"/>
          </a:xfrm>
          <a:custGeom>
            <a:avLst/>
            <a:gdLst/>
            <a:ahLst/>
            <a:cxnLst/>
            <a:rect l="l" t="t" r="r" b="b"/>
            <a:pathLst>
              <a:path w="173990" h="563879">
                <a:moveTo>
                  <a:pt x="57912" y="390144"/>
                </a:moveTo>
                <a:lnTo>
                  <a:pt x="0" y="390144"/>
                </a:lnTo>
                <a:lnTo>
                  <a:pt x="86867" y="563880"/>
                </a:lnTo>
                <a:lnTo>
                  <a:pt x="159258" y="419100"/>
                </a:lnTo>
                <a:lnTo>
                  <a:pt x="57912" y="419100"/>
                </a:lnTo>
                <a:lnTo>
                  <a:pt x="57912" y="390144"/>
                </a:lnTo>
                <a:close/>
              </a:path>
              <a:path w="173990" h="563879">
                <a:moveTo>
                  <a:pt x="115823" y="0"/>
                </a:moveTo>
                <a:lnTo>
                  <a:pt x="57912" y="0"/>
                </a:lnTo>
                <a:lnTo>
                  <a:pt x="57912" y="419100"/>
                </a:lnTo>
                <a:lnTo>
                  <a:pt x="115823" y="419100"/>
                </a:lnTo>
                <a:lnTo>
                  <a:pt x="115823" y="0"/>
                </a:lnTo>
                <a:close/>
              </a:path>
              <a:path w="173990" h="563879">
                <a:moveTo>
                  <a:pt x="173736" y="390144"/>
                </a:moveTo>
                <a:lnTo>
                  <a:pt x="115823" y="390144"/>
                </a:lnTo>
                <a:lnTo>
                  <a:pt x="115823" y="419100"/>
                </a:lnTo>
                <a:lnTo>
                  <a:pt x="159258" y="419100"/>
                </a:lnTo>
                <a:lnTo>
                  <a:pt x="173736" y="390144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4692" y="5319471"/>
            <a:ext cx="62109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97660" algn="l"/>
              </a:tabLst>
            </a:pPr>
            <a:r>
              <a:rPr sz="3200" spc="5" dirty="0">
                <a:latin typeface="Courier New"/>
                <a:cs typeface="Courier New"/>
              </a:rPr>
              <a:t>10AF</a:t>
            </a:r>
            <a:r>
              <a:rPr sz="3150" spc="7" baseline="-21164" dirty="0">
                <a:latin typeface="Courier New"/>
                <a:cs typeface="Courier New"/>
              </a:rPr>
              <a:t>16	</a:t>
            </a:r>
            <a:r>
              <a:rPr sz="3200" dirty="0">
                <a:latin typeface="Courier New"/>
                <a:cs typeface="Courier New"/>
              </a:rPr>
              <a:t>=</a:t>
            </a:r>
            <a:r>
              <a:rPr sz="3200" spc="-6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0001000010101111</a:t>
            </a:r>
            <a:r>
              <a:rPr sz="3150" baseline="-21164" dirty="0">
                <a:latin typeface="Courier New"/>
                <a:cs typeface="Courier New"/>
              </a:rPr>
              <a:t>2</a:t>
            </a:r>
            <a:endParaRPr sz="3150" baseline="-21164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F60F-E152-6F08-A128-66435AB5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56BBCBD-A8DA-F0F2-FE33-75D52BACA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4146" y="812419"/>
            <a:ext cx="2690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Decimal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Hex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7A19BC07-9385-13F2-57CC-922756713227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286761"/>
          <a:ext cx="10668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2989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3664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186</a:t>
                      </a: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>
            <a:extLst>
              <a:ext uri="{FF2B5EF4-FFF2-40B4-BE49-F238E27FC236}">
                <a16:creationId xmlns:a16="http://schemas.microsoft.com/office/drawing/2014/main" id="{816A532A-9EE1-0EAA-3BFB-CCF3457E0A79}"/>
              </a:ext>
            </a:extLst>
          </p:cNvPr>
          <p:cNvSpPr txBox="1"/>
          <p:nvPr/>
        </p:nvSpPr>
        <p:spPr>
          <a:xfrm>
            <a:off x="3355975" y="2388234"/>
            <a:ext cx="25400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latin typeface="Times New Roman"/>
                <a:cs typeface="Times New Roman"/>
              </a:rPr>
              <a:t>16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D1A9841-1B1A-40D7-C10C-BECD1B03B556}"/>
              </a:ext>
            </a:extLst>
          </p:cNvPr>
          <p:cNvSpPr txBox="1"/>
          <p:nvPr/>
        </p:nvSpPr>
        <p:spPr>
          <a:xfrm>
            <a:off x="5153405" y="2464434"/>
            <a:ext cx="30416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13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440"/>
              </a:spcBef>
            </a:pPr>
            <a:r>
              <a:rPr sz="1800" spc="-75" dirty="0"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98542BA-BB16-83F4-C15B-2C6789D76EC8}"/>
              </a:ext>
            </a:extLst>
          </p:cNvPr>
          <p:cNvSpPr/>
          <p:nvPr/>
        </p:nvSpPr>
        <p:spPr>
          <a:xfrm>
            <a:off x="6053328" y="2515361"/>
            <a:ext cx="86995" cy="1752600"/>
          </a:xfrm>
          <a:custGeom>
            <a:avLst/>
            <a:gdLst/>
            <a:ahLst/>
            <a:cxnLst/>
            <a:rect l="l" t="t" r="r" b="b"/>
            <a:pathLst>
              <a:path w="86995" h="1752600">
                <a:moveTo>
                  <a:pt x="57912" y="72389"/>
                </a:moveTo>
                <a:lnTo>
                  <a:pt x="28956" y="72389"/>
                </a:lnTo>
                <a:lnTo>
                  <a:pt x="28956" y="1752600"/>
                </a:lnTo>
                <a:lnTo>
                  <a:pt x="57912" y="1752600"/>
                </a:lnTo>
                <a:lnTo>
                  <a:pt x="57912" y="72389"/>
                </a:lnTo>
                <a:close/>
              </a:path>
              <a:path w="86995" h="1752600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752600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E9FAF93-529D-B918-DBA5-BA109CD3E410}"/>
              </a:ext>
            </a:extLst>
          </p:cNvPr>
          <p:cNvSpPr txBox="1"/>
          <p:nvPr/>
        </p:nvSpPr>
        <p:spPr>
          <a:xfrm>
            <a:off x="2896361" y="4877561"/>
            <a:ext cx="3810000" cy="602729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(2989)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3150" spc="30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32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(BAD)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endParaRPr sz="3150" baseline="-21164" dirty="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9FD00C1-56E5-6EA6-885E-5A4A155DEBA3}"/>
              </a:ext>
            </a:extLst>
          </p:cNvPr>
          <p:cNvSpPr txBox="1"/>
          <p:nvPr/>
        </p:nvSpPr>
        <p:spPr>
          <a:xfrm>
            <a:off x="6861809" y="3836289"/>
            <a:ext cx="48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MSP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9EF39AA-2345-715B-3F7C-990989AC126A}"/>
              </a:ext>
            </a:extLst>
          </p:cNvPr>
          <p:cNvSpPr txBox="1"/>
          <p:nvPr/>
        </p:nvSpPr>
        <p:spPr>
          <a:xfrm>
            <a:off x="7031481" y="2388234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LSP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AD0BEDC-4F1B-13B0-4710-8D44BC423F6E}"/>
              </a:ext>
            </a:extLst>
          </p:cNvPr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6F1CE71-05C3-5041-B117-F2F0B048794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149C9EB-1087-8D79-B00A-77FF0CBDE5A8}"/>
              </a:ext>
            </a:extLst>
          </p:cNvPr>
          <p:cNvSpPr txBox="1"/>
          <p:nvPr/>
        </p:nvSpPr>
        <p:spPr>
          <a:xfrm>
            <a:off x="603503" y="1341132"/>
            <a:ext cx="5536819" cy="602729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60"/>
              </a:spcBef>
            </a:pPr>
            <a:r>
              <a:rPr sz="3200" spc="5" dirty="0">
                <a:latin typeface="Times New Roman"/>
                <a:cs typeface="Times New Roman"/>
              </a:rPr>
              <a:t>(2989</a:t>
            </a:r>
            <a:r>
              <a:rPr lang="en-US" sz="3200" spc="5" dirty="0">
                <a:latin typeface="Times New Roman"/>
                <a:cs typeface="Times New Roman"/>
              </a:rPr>
              <a:t>.56</a:t>
            </a:r>
            <a:r>
              <a:rPr sz="3200" spc="5" dirty="0">
                <a:latin typeface="Times New Roman"/>
                <a:cs typeface="Times New Roman"/>
              </a:rPr>
              <a:t>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3150" spc="30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504D"/>
                </a:solidFill>
                <a:latin typeface="Times New Roman"/>
                <a:cs typeface="Times New Roman"/>
              </a:rPr>
              <a:t>=</a:t>
            </a:r>
            <a:r>
              <a:rPr sz="3200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(</a:t>
            </a:r>
            <a:r>
              <a:rPr lang="en-US" sz="3200" spc="5" dirty="0">
                <a:latin typeface="Times New Roman"/>
                <a:cs typeface="Times New Roman"/>
              </a:rPr>
              <a:t>?</a:t>
            </a:r>
            <a:r>
              <a:rPr sz="3200" spc="5" dirty="0">
                <a:latin typeface="Times New Roman"/>
                <a:cs typeface="Times New Roman"/>
              </a:rPr>
              <a:t>)</a:t>
            </a:r>
            <a:r>
              <a:rPr sz="3150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endParaRPr sz="3150" baseline="-2116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916485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06EE-6E99-ECCB-6016-100E1B06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13EB61-713D-F07B-745D-DA58523AE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1638" y="812419"/>
            <a:ext cx="1677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Fr</a:t>
            </a:r>
            <a:r>
              <a:rPr spc="5" dirty="0"/>
              <a:t>a</a:t>
            </a:r>
            <a:r>
              <a:rPr dirty="0"/>
              <a:t>cti</a:t>
            </a:r>
            <a:r>
              <a:rPr spc="5" dirty="0"/>
              <a:t>o</a:t>
            </a:r>
            <a:r>
              <a:rPr dirty="0"/>
              <a:t>ns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EE9534-2144-14BD-B90C-B7DFE18FBDBC}"/>
              </a:ext>
            </a:extLst>
          </p:cNvPr>
          <p:cNvSpPr txBox="1"/>
          <p:nvPr/>
        </p:nvSpPr>
        <p:spPr>
          <a:xfrm>
            <a:off x="993444" y="1468882"/>
            <a:ext cx="26841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4615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Times New Roman"/>
                <a:cs typeface="Times New Roman"/>
              </a:rPr>
              <a:t>Decimal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lang="en-US" sz="2600" dirty="0">
                <a:latin typeface="Times New Roman"/>
                <a:cs typeface="Times New Roman"/>
              </a:rPr>
              <a:t>HEX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0E15219-6778-3512-BB44-24D3ABD34C77}"/>
              </a:ext>
            </a:extLst>
          </p:cNvPr>
          <p:cNvSpPr txBox="1"/>
          <p:nvPr/>
        </p:nvSpPr>
        <p:spPr>
          <a:xfrm>
            <a:off x="1282953" y="2139822"/>
            <a:ext cx="982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5" dirty="0">
                <a:latin typeface="Times New Roman"/>
                <a:cs typeface="Times New Roman"/>
              </a:rPr>
              <a:t>2989</a:t>
            </a:r>
            <a:r>
              <a:rPr lang="en-US" sz="1800" spc="-10" dirty="0">
                <a:latin typeface="Courier New"/>
                <a:cs typeface="Courier New"/>
              </a:rPr>
              <a:t>.56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258CC64-BF27-979D-EE80-43827F83E03E}"/>
              </a:ext>
            </a:extLst>
          </p:cNvPr>
          <p:cNvSpPr txBox="1"/>
          <p:nvPr/>
        </p:nvSpPr>
        <p:spPr>
          <a:xfrm>
            <a:off x="6099808" y="1602994"/>
            <a:ext cx="1208495" cy="4031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.</a:t>
            </a:r>
            <a:r>
              <a:rPr lang="en-US" sz="1800" spc="-10" dirty="0">
                <a:latin typeface="Courier New"/>
                <a:cs typeface="Courier New"/>
              </a:rPr>
              <a:t>56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lang="en-US" spc="-5" dirty="0">
                <a:highlight>
                  <a:srgbClr val="FFFF00"/>
                </a:highlight>
                <a:latin typeface="Courier New"/>
                <a:cs typeface="Courier New"/>
              </a:rPr>
              <a:t>8</a:t>
            </a:r>
            <a:r>
              <a:rPr lang="en-US" spc="-5" dirty="0">
                <a:latin typeface="Courier New"/>
                <a:cs typeface="Courier New"/>
              </a:rPr>
              <a:t>.96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tabLst>
                <a:tab pos="81978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</a:pPr>
            <a:r>
              <a:rPr lang="en-US" spc="-10" dirty="0">
                <a:highlight>
                  <a:srgbClr val="FFFF00"/>
                </a:highlight>
                <a:latin typeface="Courier New"/>
                <a:cs typeface="Courier New"/>
              </a:rPr>
              <a:t>15</a:t>
            </a:r>
            <a:r>
              <a:rPr lang="en-US" spc="-10" dirty="0">
                <a:latin typeface="Courier New"/>
                <a:cs typeface="Courier New"/>
              </a:rPr>
              <a:t>.3</a:t>
            </a:r>
            <a:r>
              <a:rPr sz="1800" spc="-10" dirty="0">
                <a:latin typeface="Courier New"/>
                <a:cs typeface="Courier New"/>
              </a:rPr>
              <a:t>6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lang="en-US" spc="-5" dirty="0">
                <a:highlight>
                  <a:srgbClr val="FFFF00"/>
                </a:highlight>
                <a:latin typeface="Courier New"/>
                <a:cs typeface="Courier New"/>
              </a:rPr>
              <a:t>5</a:t>
            </a:r>
            <a:r>
              <a:rPr lang="en-US" spc="-5" dirty="0">
                <a:latin typeface="Courier New"/>
                <a:cs typeface="Courier New"/>
              </a:rPr>
              <a:t>.76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tabLst>
                <a:tab pos="8191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endParaRPr sz="18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</a:pPr>
            <a:r>
              <a:rPr lang="en-US" spc="-10" dirty="0">
                <a:highlight>
                  <a:srgbClr val="FFFF00"/>
                </a:highlight>
                <a:latin typeface="Courier New"/>
                <a:cs typeface="Courier New"/>
              </a:rPr>
              <a:t>12</a:t>
            </a:r>
            <a:r>
              <a:rPr lang="en-US" spc="-10" dirty="0">
                <a:latin typeface="Courier New"/>
                <a:cs typeface="Courier New"/>
              </a:rPr>
              <a:t>.16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spcBef>
                <a:spcPts val="5"/>
              </a:spcBef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lang="en-US" spc="-5" dirty="0">
                <a:highlight>
                  <a:srgbClr val="FFFF00"/>
                </a:highlight>
                <a:latin typeface="Courier New"/>
                <a:cs typeface="Courier New"/>
              </a:rPr>
              <a:t>2</a:t>
            </a:r>
            <a:r>
              <a:rPr lang="en-US" spc="-5" dirty="0">
                <a:latin typeface="Courier New"/>
                <a:cs typeface="Courier New"/>
              </a:rPr>
              <a:t>.56</a:t>
            </a:r>
            <a:endParaRPr sz="1800" dirty="0">
              <a:latin typeface="Courier New"/>
              <a:cs typeface="Courier New"/>
            </a:endParaRPr>
          </a:p>
          <a:p>
            <a:pPr marL="12700" marR="5080" algn="r">
              <a:lnSpc>
                <a:spcPct val="100000"/>
              </a:lnSpc>
              <a:tabLst>
                <a:tab pos="83185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x	</a:t>
            </a:r>
            <a:r>
              <a:rPr lang="en-US"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16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lang="en-US" spc="-5" dirty="0">
                <a:highlight>
                  <a:srgbClr val="FFFF00"/>
                </a:highlight>
                <a:latin typeface="Courier New"/>
                <a:cs typeface="Courier New"/>
              </a:rPr>
              <a:t>8</a:t>
            </a:r>
            <a:r>
              <a:rPr lang="en-US" spc="-5" dirty="0">
                <a:latin typeface="Courier New"/>
                <a:cs typeface="Courier New"/>
              </a:rPr>
              <a:t>.96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latin typeface="Courier New"/>
                <a:cs typeface="Courier New"/>
              </a:rPr>
              <a:t>etc.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F603B2B7-5577-0A8D-9F5A-A0300FE1043A}"/>
              </a:ext>
            </a:extLst>
          </p:cNvPr>
          <p:cNvGrpSpPr/>
          <p:nvPr/>
        </p:nvGrpSpPr>
        <p:grpSpPr>
          <a:xfrm>
            <a:off x="1524000" y="1715261"/>
            <a:ext cx="4497070" cy="3467100"/>
            <a:chOff x="1524000" y="1715261"/>
            <a:chExt cx="4497070" cy="346710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BE70A78-4D0F-2DC7-7191-D5AF38143069}"/>
                </a:ext>
              </a:extLst>
            </p:cNvPr>
            <p:cNvSpPr/>
            <p:nvPr/>
          </p:nvSpPr>
          <p:spPr>
            <a:xfrm>
              <a:off x="1524000" y="2514599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579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94B680C-F287-8F6B-4CAC-96157ED92945}"/>
                </a:ext>
              </a:extLst>
            </p:cNvPr>
            <p:cNvSpPr/>
            <p:nvPr/>
          </p:nvSpPr>
          <p:spPr>
            <a:xfrm>
              <a:off x="1639062" y="1715261"/>
              <a:ext cx="4381500" cy="3467100"/>
            </a:xfrm>
            <a:custGeom>
              <a:avLst/>
              <a:gdLst/>
              <a:ahLst/>
              <a:cxnLst/>
              <a:rect l="l" t="t" r="r" b="b"/>
              <a:pathLst>
                <a:path w="4381500" h="3467100">
                  <a:moveTo>
                    <a:pt x="4381500" y="561594"/>
                  </a:moveTo>
                  <a:lnTo>
                    <a:pt x="3692144" y="561594"/>
                  </a:lnTo>
                  <a:lnTo>
                    <a:pt x="3688842" y="563499"/>
                  </a:lnTo>
                  <a:lnTo>
                    <a:pt x="3308883" y="1247394"/>
                  </a:lnTo>
                  <a:lnTo>
                    <a:pt x="32639" y="1247394"/>
                  </a:lnTo>
                  <a:lnTo>
                    <a:pt x="28194" y="1251839"/>
                  </a:lnTo>
                  <a:lnTo>
                    <a:pt x="28194" y="3390900"/>
                  </a:lnTo>
                  <a:lnTo>
                    <a:pt x="0" y="3390900"/>
                  </a:lnTo>
                  <a:lnTo>
                    <a:pt x="38100" y="3467100"/>
                  </a:lnTo>
                  <a:lnTo>
                    <a:pt x="69850" y="3403600"/>
                  </a:lnTo>
                  <a:lnTo>
                    <a:pt x="76200" y="3390900"/>
                  </a:lnTo>
                  <a:lnTo>
                    <a:pt x="48006" y="3390900"/>
                  </a:lnTo>
                  <a:lnTo>
                    <a:pt x="48006" y="1267206"/>
                  </a:lnTo>
                  <a:lnTo>
                    <a:pt x="3318256" y="1267206"/>
                  </a:lnTo>
                  <a:lnTo>
                    <a:pt x="3321558" y="1265301"/>
                  </a:lnTo>
                  <a:lnTo>
                    <a:pt x="3326003" y="1257300"/>
                  </a:lnTo>
                  <a:lnTo>
                    <a:pt x="3328682" y="1252474"/>
                  </a:lnTo>
                  <a:lnTo>
                    <a:pt x="3331502" y="1247394"/>
                  </a:lnTo>
                  <a:lnTo>
                    <a:pt x="3701504" y="581406"/>
                  </a:lnTo>
                  <a:lnTo>
                    <a:pt x="4381500" y="581406"/>
                  </a:lnTo>
                  <a:lnTo>
                    <a:pt x="4381500" y="576326"/>
                  </a:lnTo>
                  <a:lnTo>
                    <a:pt x="4381500" y="561594"/>
                  </a:lnTo>
                  <a:close/>
                </a:path>
                <a:path w="4381500" h="3467100">
                  <a:moveTo>
                    <a:pt x="4381500" y="38100"/>
                  </a:moveTo>
                  <a:lnTo>
                    <a:pt x="4361675" y="28194"/>
                  </a:lnTo>
                  <a:lnTo>
                    <a:pt x="4305300" y="0"/>
                  </a:lnTo>
                  <a:lnTo>
                    <a:pt x="4305300" y="28194"/>
                  </a:lnTo>
                  <a:lnTo>
                    <a:pt x="3539490" y="28194"/>
                  </a:lnTo>
                  <a:lnTo>
                    <a:pt x="3536061" y="30353"/>
                  </a:lnTo>
                  <a:lnTo>
                    <a:pt x="3232340" y="637794"/>
                  </a:lnTo>
                  <a:lnTo>
                    <a:pt x="952500" y="637794"/>
                  </a:lnTo>
                  <a:lnTo>
                    <a:pt x="952500" y="657606"/>
                  </a:lnTo>
                  <a:lnTo>
                    <a:pt x="3242310" y="657606"/>
                  </a:lnTo>
                  <a:lnTo>
                    <a:pt x="3245739" y="655447"/>
                  </a:lnTo>
                  <a:lnTo>
                    <a:pt x="3251835" y="643255"/>
                  </a:lnTo>
                  <a:lnTo>
                    <a:pt x="3254565" y="637794"/>
                  </a:lnTo>
                  <a:lnTo>
                    <a:pt x="3549459" y="48006"/>
                  </a:lnTo>
                  <a:lnTo>
                    <a:pt x="4305300" y="48006"/>
                  </a:lnTo>
                  <a:lnTo>
                    <a:pt x="4305300" y="76200"/>
                  </a:lnTo>
                  <a:lnTo>
                    <a:pt x="4361688" y="48006"/>
                  </a:lnTo>
                  <a:lnTo>
                    <a:pt x="4381500" y="3810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A06B580-A3BF-0FDF-7511-287D51745F10}"/>
                </a:ext>
              </a:extLst>
            </p:cNvPr>
            <p:cNvSpPr/>
            <p:nvPr/>
          </p:nvSpPr>
          <p:spPr>
            <a:xfrm>
              <a:off x="2324862" y="4715255"/>
              <a:ext cx="3693160" cy="379095"/>
            </a:xfrm>
            <a:custGeom>
              <a:avLst/>
              <a:gdLst/>
              <a:ahLst/>
              <a:cxnLst/>
              <a:rect l="l" t="t" r="r" b="b"/>
              <a:pathLst>
                <a:path w="3693160" h="379095">
                  <a:moveTo>
                    <a:pt x="28193" y="302514"/>
                  </a:moveTo>
                  <a:lnTo>
                    <a:pt x="0" y="302514"/>
                  </a:lnTo>
                  <a:lnTo>
                    <a:pt x="38100" y="378714"/>
                  </a:lnTo>
                  <a:lnTo>
                    <a:pt x="69850" y="315214"/>
                  </a:lnTo>
                  <a:lnTo>
                    <a:pt x="28193" y="315214"/>
                  </a:lnTo>
                  <a:lnTo>
                    <a:pt x="28193" y="302514"/>
                  </a:lnTo>
                  <a:close/>
                </a:path>
                <a:path w="3693160" h="379095">
                  <a:moveTo>
                    <a:pt x="2442464" y="18796"/>
                  </a:moveTo>
                  <a:lnTo>
                    <a:pt x="3106928" y="341503"/>
                  </a:lnTo>
                  <a:lnTo>
                    <a:pt x="3108325" y="342138"/>
                  </a:lnTo>
                  <a:lnTo>
                    <a:pt x="3109722" y="342519"/>
                  </a:lnTo>
                  <a:lnTo>
                    <a:pt x="3692652" y="342519"/>
                  </a:lnTo>
                  <a:lnTo>
                    <a:pt x="3692652" y="323723"/>
                  </a:lnTo>
                  <a:lnTo>
                    <a:pt x="3115564" y="323723"/>
                  </a:lnTo>
                  <a:lnTo>
                    <a:pt x="3111246" y="322707"/>
                  </a:lnTo>
                  <a:lnTo>
                    <a:pt x="3113472" y="322707"/>
                  </a:lnTo>
                  <a:lnTo>
                    <a:pt x="2489801" y="19812"/>
                  </a:lnTo>
                  <a:lnTo>
                    <a:pt x="2446782" y="19812"/>
                  </a:lnTo>
                  <a:lnTo>
                    <a:pt x="2442464" y="18796"/>
                  </a:lnTo>
                  <a:close/>
                </a:path>
                <a:path w="3693160" h="379095">
                  <a:moveTo>
                    <a:pt x="3113472" y="322707"/>
                  </a:moveTo>
                  <a:lnTo>
                    <a:pt x="3111246" y="322707"/>
                  </a:lnTo>
                  <a:lnTo>
                    <a:pt x="3115564" y="323723"/>
                  </a:lnTo>
                  <a:lnTo>
                    <a:pt x="3113472" y="322707"/>
                  </a:lnTo>
                  <a:close/>
                </a:path>
                <a:path w="3693160" h="379095">
                  <a:moveTo>
                    <a:pt x="3692652" y="322707"/>
                  </a:moveTo>
                  <a:lnTo>
                    <a:pt x="3113472" y="322707"/>
                  </a:lnTo>
                  <a:lnTo>
                    <a:pt x="3115564" y="323723"/>
                  </a:lnTo>
                  <a:lnTo>
                    <a:pt x="3692652" y="323723"/>
                  </a:lnTo>
                  <a:lnTo>
                    <a:pt x="3692652" y="322707"/>
                  </a:lnTo>
                  <a:close/>
                </a:path>
                <a:path w="3693160" h="379095">
                  <a:moveTo>
                    <a:pt x="2448305" y="0"/>
                  </a:moveTo>
                  <a:lnTo>
                    <a:pt x="32638" y="0"/>
                  </a:lnTo>
                  <a:lnTo>
                    <a:pt x="28193" y="4445"/>
                  </a:lnTo>
                  <a:lnTo>
                    <a:pt x="28193" y="315214"/>
                  </a:lnTo>
                  <a:lnTo>
                    <a:pt x="48006" y="315214"/>
                  </a:lnTo>
                  <a:lnTo>
                    <a:pt x="48006" y="19812"/>
                  </a:lnTo>
                  <a:lnTo>
                    <a:pt x="38100" y="19812"/>
                  </a:lnTo>
                  <a:lnTo>
                    <a:pt x="48006" y="9906"/>
                  </a:lnTo>
                  <a:lnTo>
                    <a:pt x="2469404" y="9906"/>
                  </a:lnTo>
                  <a:lnTo>
                    <a:pt x="2451100" y="1016"/>
                  </a:lnTo>
                  <a:lnTo>
                    <a:pt x="2449703" y="381"/>
                  </a:lnTo>
                  <a:lnTo>
                    <a:pt x="2448305" y="0"/>
                  </a:lnTo>
                  <a:close/>
                </a:path>
                <a:path w="3693160" h="379095">
                  <a:moveTo>
                    <a:pt x="76200" y="302514"/>
                  </a:moveTo>
                  <a:lnTo>
                    <a:pt x="48006" y="302514"/>
                  </a:lnTo>
                  <a:lnTo>
                    <a:pt x="48006" y="315214"/>
                  </a:lnTo>
                  <a:lnTo>
                    <a:pt x="69850" y="315214"/>
                  </a:lnTo>
                  <a:lnTo>
                    <a:pt x="76200" y="302514"/>
                  </a:lnTo>
                  <a:close/>
                </a:path>
                <a:path w="3693160" h="379095">
                  <a:moveTo>
                    <a:pt x="48006" y="9906"/>
                  </a:moveTo>
                  <a:lnTo>
                    <a:pt x="38100" y="19812"/>
                  </a:lnTo>
                  <a:lnTo>
                    <a:pt x="48006" y="19812"/>
                  </a:lnTo>
                  <a:lnTo>
                    <a:pt x="48006" y="9906"/>
                  </a:lnTo>
                  <a:close/>
                </a:path>
                <a:path w="3693160" h="379095">
                  <a:moveTo>
                    <a:pt x="2469404" y="9906"/>
                  </a:moveTo>
                  <a:lnTo>
                    <a:pt x="48006" y="9906"/>
                  </a:lnTo>
                  <a:lnTo>
                    <a:pt x="48006" y="19812"/>
                  </a:lnTo>
                  <a:lnTo>
                    <a:pt x="2444555" y="19812"/>
                  </a:lnTo>
                  <a:lnTo>
                    <a:pt x="2442464" y="18796"/>
                  </a:lnTo>
                  <a:lnTo>
                    <a:pt x="2487709" y="18796"/>
                  </a:lnTo>
                  <a:lnTo>
                    <a:pt x="2469404" y="9906"/>
                  </a:lnTo>
                  <a:close/>
                </a:path>
                <a:path w="3693160" h="379095">
                  <a:moveTo>
                    <a:pt x="2487709" y="18796"/>
                  </a:moveTo>
                  <a:lnTo>
                    <a:pt x="2442464" y="18796"/>
                  </a:lnTo>
                  <a:lnTo>
                    <a:pt x="2446782" y="19812"/>
                  </a:lnTo>
                  <a:lnTo>
                    <a:pt x="2489801" y="19812"/>
                  </a:lnTo>
                  <a:lnTo>
                    <a:pt x="2487709" y="18796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F17FFA90-4C60-E1B8-62DD-CC3C009BC9D9}"/>
              </a:ext>
            </a:extLst>
          </p:cNvPr>
          <p:cNvSpPr/>
          <p:nvPr/>
        </p:nvSpPr>
        <p:spPr>
          <a:xfrm>
            <a:off x="1143000" y="2514600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579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56BC46B-5C9F-3D7B-2815-93081EE4F9F5}"/>
              </a:ext>
            </a:extLst>
          </p:cNvPr>
          <p:cNvSpPr txBox="1"/>
          <p:nvPr/>
        </p:nvSpPr>
        <p:spPr>
          <a:xfrm>
            <a:off x="1043608" y="5276618"/>
            <a:ext cx="21410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5" dirty="0">
                <a:latin typeface="Times New Roman"/>
                <a:cs typeface="Times New Roman"/>
              </a:rPr>
              <a:t>BAD</a:t>
            </a:r>
            <a:r>
              <a:rPr sz="1800" spc="-10" dirty="0">
                <a:latin typeface="Courier New"/>
                <a:cs typeface="Courier New"/>
              </a:rPr>
              <a:t>.</a:t>
            </a:r>
            <a:r>
              <a:rPr lang="en-US" spc="5" dirty="0">
                <a:latin typeface="Times New Roman"/>
                <a:cs typeface="Times New Roman"/>
              </a:rPr>
              <a:t>8F5C28</a:t>
            </a:r>
            <a:endParaRPr spc="5" dirty="0">
              <a:latin typeface="Times New Roman"/>
              <a:cs typeface="Times New Roman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004A36A-8E83-E2AC-2104-D8A09BB7D75B}"/>
              </a:ext>
            </a:extLst>
          </p:cNvPr>
          <p:cNvSpPr/>
          <p:nvPr/>
        </p:nvSpPr>
        <p:spPr>
          <a:xfrm>
            <a:off x="1181861" y="2591561"/>
            <a:ext cx="76200" cy="2590800"/>
          </a:xfrm>
          <a:custGeom>
            <a:avLst/>
            <a:gdLst/>
            <a:ahLst/>
            <a:cxnLst/>
            <a:rect l="l" t="t" r="r" b="b"/>
            <a:pathLst>
              <a:path w="76200" h="2590800">
                <a:moveTo>
                  <a:pt x="28193" y="2514600"/>
                </a:moveTo>
                <a:lnTo>
                  <a:pt x="0" y="2514600"/>
                </a:lnTo>
                <a:lnTo>
                  <a:pt x="38100" y="2590800"/>
                </a:lnTo>
                <a:lnTo>
                  <a:pt x="69850" y="2527300"/>
                </a:lnTo>
                <a:lnTo>
                  <a:pt x="28193" y="2527300"/>
                </a:lnTo>
                <a:lnTo>
                  <a:pt x="28193" y="2514600"/>
                </a:lnTo>
                <a:close/>
              </a:path>
              <a:path w="76200" h="2590800">
                <a:moveTo>
                  <a:pt x="48006" y="0"/>
                </a:moveTo>
                <a:lnTo>
                  <a:pt x="28193" y="0"/>
                </a:lnTo>
                <a:lnTo>
                  <a:pt x="28193" y="2527300"/>
                </a:lnTo>
                <a:lnTo>
                  <a:pt x="48006" y="2527300"/>
                </a:lnTo>
                <a:lnTo>
                  <a:pt x="48006" y="0"/>
                </a:lnTo>
                <a:close/>
              </a:path>
              <a:path w="76200" h="2590800">
                <a:moveTo>
                  <a:pt x="76200" y="2514600"/>
                </a:moveTo>
                <a:lnTo>
                  <a:pt x="48006" y="2514600"/>
                </a:lnTo>
                <a:lnTo>
                  <a:pt x="48006" y="2527300"/>
                </a:lnTo>
                <a:lnTo>
                  <a:pt x="69850" y="2527300"/>
                </a:lnTo>
                <a:lnTo>
                  <a:pt x="76200" y="25146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39C6C3B-D496-AC31-D056-B1BD90F43971}"/>
              </a:ext>
            </a:extLst>
          </p:cNvPr>
          <p:cNvSpPr/>
          <p:nvPr/>
        </p:nvSpPr>
        <p:spPr>
          <a:xfrm>
            <a:off x="6105905" y="221056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58D26D3-14A6-FB89-5F4C-68CDF1DF30D9}"/>
              </a:ext>
            </a:extLst>
          </p:cNvPr>
          <p:cNvSpPr/>
          <p:nvPr/>
        </p:nvSpPr>
        <p:spPr>
          <a:xfrm>
            <a:off x="6105905" y="275920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8DDBC18-6736-9EA9-FB99-E021B34BB198}"/>
              </a:ext>
            </a:extLst>
          </p:cNvPr>
          <p:cNvSpPr/>
          <p:nvPr/>
        </p:nvSpPr>
        <p:spPr>
          <a:xfrm>
            <a:off x="6108953" y="3315461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9DF870F-7A9A-5B7B-57A6-488E10691097}"/>
              </a:ext>
            </a:extLst>
          </p:cNvPr>
          <p:cNvSpPr/>
          <p:nvPr/>
        </p:nvSpPr>
        <p:spPr>
          <a:xfrm>
            <a:off x="6102858" y="3858005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51EAAEA-1778-03B8-ABB7-27103728B458}"/>
              </a:ext>
            </a:extLst>
          </p:cNvPr>
          <p:cNvSpPr/>
          <p:nvPr/>
        </p:nvSpPr>
        <p:spPr>
          <a:xfrm>
            <a:off x="6102858" y="440817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599"/>
                </a:moveTo>
                <a:lnTo>
                  <a:pt x="152400" y="228599"/>
                </a:lnTo>
                <a:lnTo>
                  <a:pt x="152400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B7CD375-60F2-8A1B-7F5E-D18BDE229F9F}"/>
              </a:ext>
            </a:extLst>
          </p:cNvPr>
          <p:cNvSpPr/>
          <p:nvPr/>
        </p:nvSpPr>
        <p:spPr>
          <a:xfrm>
            <a:off x="6102858" y="4959858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228600"/>
                </a:moveTo>
                <a:lnTo>
                  <a:pt x="152400" y="228600"/>
                </a:lnTo>
                <a:lnTo>
                  <a:pt x="15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FD530C6-3F62-D74D-FA42-E58963590384}"/>
              </a:ext>
            </a:extLst>
          </p:cNvPr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4792A72-F946-CD15-0C47-DD7B46F1AE6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764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Text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8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T1 Morris Mano, "</a:t>
            </a:r>
            <a:r>
              <a:rPr lang="en-US" sz="2400" b="1" dirty="0"/>
              <a:t>Digital Design</a:t>
            </a:r>
            <a:r>
              <a:rPr lang="en-US" sz="2400" dirty="0"/>
              <a:t>", Prentice Hall of India, Third Edition.</a:t>
            </a:r>
          </a:p>
          <a:p>
            <a:pPr algn="just"/>
            <a:r>
              <a:rPr lang="en-US" sz="2400" dirty="0"/>
              <a:t>T2 Donald D. </a:t>
            </a:r>
            <a:r>
              <a:rPr lang="en-US" sz="2400" dirty="0" err="1"/>
              <a:t>Givone</a:t>
            </a:r>
            <a:r>
              <a:rPr lang="en-US" sz="2400" dirty="0"/>
              <a:t>, “</a:t>
            </a:r>
            <a:r>
              <a:rPr lang="en-US" sz="2400" b="1" dirty="0"/>
              <a:t>Digital Principles and Design</a:t>
            </a:r>
            <a:r>
              <a:rPr lang="en-US" sz="2400" dirty="0"/>
              <a:t>”, Tata McGraw Hill, 2002</a:t>
            </a:r>
            <a:r>
              <a:rPr lang="en-US" dirty="0"/>
              <a:t>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6DA97-0FC5-973A-07F7-F9D6D073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3658" y="650494"/>
            <a:ext cx="29165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LOGIC</a:t>
            </a:r>
            <a:r>
              <a:rPr sz="3300" spc="-55" dirty="0"/>
              <a:t> GATES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35940" y="1322578"/>
            <a:ext cx="8008620" cy="3608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an </a:t>
            </a:r>
            <a:r>
              <a:rPr sz="2400" spc="-5" dirty="0">
                <a:latin typeface="Times New Roman"/>
                <a:cs typeface="Times New Roman"/>
              </a:rPr>
              <a:t>elementary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building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 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digital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circuit.</a:t>
            </a:r>
            <a:endParaRPr sz="2400">
              <a:latin typeface="Times New Roman"/>
              <a:cs typeface="Times New Roman"/>
            </a:endParaRPr>
          </a:p>
          <a:p>
            <a:pPr marL="287020" marR="20955" indent="-274955">
              <a:lnSpc>
                <a:spcPct val="140000"/>
              </a:lnSpc>
              <a:spcBef>
                <a:spcPts val="6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400" dirty="0">
                <a:latin typeface="Times New Roman"/>
                <a:cs typeface="Times New Roman"/>
              </a:rPr>
              <a:t>Logic gates can be created using transistor </a:t>
            </a:r>
            <a:r>
              <a:rPr sz="2400" spc="-15" dirty="0">
                <a:latin typeface="Times New Roman"/>
                <a:cs typeface="Times New Roman"/>
              </a:rPr>
              <a:t>technology,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Boolean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(5V)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low(0V) </a:t>
            </a:r>
            <a:r>
              <a:rPr sz="2400" dirty="0">
                <a:latin typeface="Times New Roman"/>
                <a:cs typeface="Times New Roman"/>
              </a:rPr>
              <a:t>signals.</a:t>
            </a:r>
            <a:endParaRPr sz="24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spcBef>
                <a:spcPts val="175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seven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gates:</a:t>
            </a:r>
            <a:endParaRPr sz="24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1625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1975" algn="l"/>
              </a:tabLst>
            </a:pP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sic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gates: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a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d N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1605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1975" algn="l"/>
              </a:tabLst>
            </a:pPr>
            <a:r>
              <a:rPr sz="2000" dirty="0">
                <a:latin typeface="Times New Roman"/>
                <a:cs typeface="Times New Roman"/>
              </a:rPr>
              <a:t>Universal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gates: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NAND</a:t>
            </a:r>
            <a:endParaRPr sz="2000">
              <a:latin typeface="Times New Roman"/>
              <a:cs typeface="Times New Roman"/>
            </a:endParaRPr>
          </a:p>
          <a:p>
            <a:pPr marL="561340" lvl="1" indent="-229235">
              <a:lnSpc>
                <a:spcPct val="100000"/>
              </a:lnSpc>
              <a:spcBef>
                <a:spcPts val="1600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1975" algn="l"/>
              </a:tabLst>
            </a:pP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gates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XOR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XNOR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AND</a:t>
            </a:r>
            <a:r>
              <a:rPr spc="-65" dirty="0"/>
              <a:t> </a:t>
            </a:r>
            <a:r>
              <a:rPr spc="-70" dirty="0"/>
              <a:t>GATE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70762"/>
            <a:ext cx="8071484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22300" algn="l"/>
                <a:tab pos="1484630" algn="l"/>
                <a:tab pos="2266950" algn="l"/>
                <a:tab pos="2766695" algn="l"/>
                <a:tab pos="3505835" algn="l"/>
                <a:tab pos="4059554" algn="l"/>
                <a:tab pos="5015230" algn="l"/>
                <a:tab pos="5567045" algn="l"/>
                <a:tab pos="5882640" algn="l"/>
                <a:tab pos="6435725" algn="l"/>
                <a:tab pos="7429500" algn="l"/>
                <a:tab pos="7798434" algn="l"/>
              </a:tabLst>
            </a:pP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r	</a:t>
            </a:r>
            <a:r>
              <a:rPr sz="2600" spc="-10" dirty="0">
                <a:latin typeface="Times New Roman"/>
                <a:cs typeface="Times New Roman"/>
              </a:rPr>
              <a:t>AN</a:t>
            </a:r>
            <a:r>
              <a:rPr sz="2600" dirty="0">
                <a:latin typeface="Times New Roman"/>
                <a:cs typeface="Times New Roman"/>
              </a:rPr>
              <a:t>D	gate,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f	b</a:t>
            </a:r>
            <a:r>
              <a:rPr sz="2600" spc="10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th	the	i</a:t>
            </a:r>
            <a:r>
              <a:rPr sz="2600" spc="-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puts	are	1	the	out</a:t>
            </a:r>
            <a:r>
              <a:rPr sz="2600" spc="-15" dirty="0">
                <a:latin typeface="Times New Roman"/>
                <a:cs typeface="Times New Roman"/>
              </a:rPr>
              <a:t>p</a:t>
            </a:r>
            <a:r>
              <a:rPr sz="2600" dirty="0">
                <a:latin typeface="Times New Roman"/>
                <a:cs typeface="Times New Roman"/>
              </a:rPr>
              <a:t>ut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	</a:t>
            </a:r>
            <a:r>
              <a:rPr sz="2600" spc="15" dirty="0">
                <a:latin typeface="Times New Roman"/>
                <a:cs typeface="Times New Roman"/>
              </a:rPr>
              <a:t>1</a:t>
            </a:r>
            <a:r>
              <a:rPr sz="2600" dirty="0">
                <a:latin typeface="Times New Roman"/>
                <a:cs typeface="Times New Roman"/>
              </a:rPr>
              <a:t>;  otherwise,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output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0.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3124200"/>
            <a:ext cx="8348472" cy="28422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646531"/>
            <a:ext cx="8281670" cy="1367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4615" algn="ctr">
              <a:lnSpc>
                <a:spcPct val="100000"/>
              </a:lnSpc>
              <a:spcBef>
                <a:spcPts val="700"/>
              </a:spcBef>
            </a:pPr>
            <a:r>
              <a:rPr sz="2600" dirty="0"/>
              <a:t>OR</a:t>
            </a:r>
            <a:r>
              <a:rPr sz="2600" spc="-50" dirty="0"/>
              <a:t> </a:t>
            </a:r>
            <a:r>
              <a:rPr sz="2600" spc="-45" dirty="0"/>
              <a:t>GATE</a:t>
            </a:r>
            <a:endParaRPr sz="2600"/>
          </a:p>
          <a:p>
            <a:pPr marL="12700" marR="5080">
              <a:lnSpc>
                <a:spcPct val="100000"/>
              </a:lnSpc>
              <a:spcBef>
                <a:spcPts val="600"/>
              </a:spcBef>
              <a:tabLst>
                <a:tab pos="3258820" algn="l"/>
                <a:tab pos="3514090" algn="l"/>
              </a:tabLst>
            </a:pPr>
            <a:r>
              <a:rPr sz="2600" b="0" dirty="0">
                <a:latin typeface="Times New Roman"/>
                <a:cs typeface="Times New Roman"/>
              </a:rPr>
              <a:t>OR</a:t>
            </a:r>
            <a:r>
              <a:rPr sz="2600" b="0" spc="-5" dirty="0">
                <a:latin typeface="Times New Roman"/>
                <a:cs typeface="Times New Roman"/>
              </a:rPr>
              <a:t> Gate</a:t>
            </a:r>
            <a:r>
              <a:rPr sz="2600" b="0" u="none" spc="-5" dirty="0">
                <a:latin typeface="Times New Roman"/>
                <a:cs typeface="Times New Roman"/>
              </a:rPr>
              <a:t>:</a:t>
            </a:r>
            <a:r>
              <a:rPr sz="2600" b="0" u="none" spc="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For</a:t>
            </a:r>
            <a:r>
              <a:rPr sz="2600" b="0" u="none" spc="-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OR</a:t>
            </a:r>
            <a:r>
              <a:rPr sz="2600" b="0" u="none" spc="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gate,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if	both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inputs</a:t>
            </a:r>
            <a:r>
              <a:rPr sz="2600" b="0" u="none" spc="-5" dirty="0">
                <a:latin typeface="Times New Roman"/>
                <a:cs typeface="Times New Roman"/>
              </a:rPr>
              <a:t> are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0</a:t>
            </a:r>
            <a:r>
              <a:rPr sz="2600" b="0" u="none" spc="-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 output</a:t>
            </a:r>
            <a:r>
              <a:rPr sz="2600" b="0" u="none" spc="-3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is 0; </a:t>
            </a:r>
            <a:r>
              <a:rPr sz="2600" b="0" u="none" spc="-63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otherwise,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 output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is	1.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895600"/>
            <a:ext cx="8187754" cy="2819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07491"/>
            <a:ext cx="8039734" cy="1367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87045" algn="ctr">
              <a:lnSpc>
                <a:spcPct val="100000"/>
              </a:lnSpc>
              <a:spcBef>
                <a:spcPts val="700"/>
              </a:spcBef>
            </a:pPr>
            <a:r>
              <a:rPr sz="2600" dirty="0"/>
              <a:t>NOT</a:t>
            </a:r>
            <a:r>
              <a:rPr sz="2600" spc="-90" dirty="0"/>
              <a:t> </a:t>
            </a:r>
            <a:r>
              <a:rPr sz="2600" spc="-45" dirty="0"/>
              <a:t>GATE</a:t>
            </a:r>
            <a:endParaRPr sz="2600"/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600" b="0" dirty="0">
                <a:latin typeface="Times New Roman"/>
                <a:cs typeface="Times New Roman"/>
              </a:rPr>
              <a:t>NOT</a:t>
            </a:r>
            <a:r>
              <a:rPr sz="2600" b="0" spc="-65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Gate</a:t>
            </a:r>
            <a:r>
              <a:rPr sz="2600" b="0" u="none" spc="-5" dirty="0">
                <a:latin typeface="Times New Roman"/>
                <a:cs typeface="Times New Roman"/>
              </a:rPr>
              <a:t>:</a:t>
            </a:r>
            <a:r>
              <a:rPr sz="2600" b="0" u="none" spc="-15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A</a:t>
            </a:r>
            <a:r>
              <a:rPr sz="2600" b="0" u="none" spc="-15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NOT</a:t>
            </a:r>
            <a:r>
              <a:rPr sz="2600" b="0" u="none" spc="-6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gate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accepts</a:t>
            </a:r>
            <a:r>
              <a:rPr sz="2600" b="0" u="none" dirty="0">
                <a:latin typeface="Times New Roman"/>
                <a:cs typeface="Times New Roman"/>
              </a:rPr>
              <a:t> one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input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signal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(0</a:t>
            </a:r>
            <a:r>
              <a:rPr sz="2600" b="0" u="none" spc="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or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1)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and </a:t>
            </a:r>
            <a:r>
              <a:rPr sz="2600" b="0" u="none" spc="-63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returns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complementary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(opposite)</a:t>
            </a:r>
            <a:r>
              <a:rPr sz="2600" b="0" u="none" spc="-4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signal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as</a:t>
            </a:r>
            <a:r>
              <a:rPr sz="2600" b="0" u="none" dirty="0">
                <a:latin typeface="Times New Roman"/>
                <a:cs typeface="Times New Roman"/>
              </a:rPr>
              <a:t> </a:t>
            </a:r>
            <a:r>
              <a:rPr sz="2600" b="0" u="none" spc="5" dirty="0">
                <a:latin typeface="Times New Roman"/>
                <a:cs typeface="Times New Roman"/>
              </a:rPr>
              <a:t>output.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941" y="3357453"/>
            <a:ext cx="8332375" cy="25388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06966"/>
            <a:ext cx="8074025" cy="14224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3600" dirty="0"/>
              <a:t>NAND</a:t>
            </a:r>
            <a:r>
              <a:rPr sz="3600" spc="-40" dirty="0"/>
              <a:t> </a:t>
            </a:r>
            <a:r>
              <a:rPr sz="3600" spc="-70" dirty="0"/>
              <a:t>GATE</a:t>
            </a:r>
            <a:endParaRPr sz="3600"/>
          </a:p>
          <a:p>
            <a:pPr marL="12700" marR="5080">
              <a:lnSpc>
                <a:spcPts val="2810"/>
              </a:lnSpc>
              <a:spcBef>
                <a:spcPts val="670"/>
              </a:spcBef>
            </a:pPr>
            <a:r>
              <a:rPr sz="2600" b="0" dirty="0">
                <a:latin typeface="Times New Roman"/>
                <a:cs typeface="Times New Roman"/>
              </a:rPr>
              <a:t>NAND</a:t>
            </a:r>
            <a:r>
              <a:rPr sz="2600" b="0" spc="10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Gate:</a:t>
            </a:r>
            <a:r>
              <a:rPr sz="2600" b="0" spc="10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For</a:t>
            </a:r>
            <a:r>
              <a:rPr sz="2600" b="0" u="none" spc="100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NAND</a:t>
            </a:r>
            <a:r>
              <a:rPr sz="2600" b="0" u="none" spc="114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(“NOT</a:t>
            </a:r>
            <a:r>
              <a:rPr sz="2600" b="0" u="none" spc="6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of</a:t>
            </a:r>
            <a:r>
              <a:rPr sz="2600" b="0" u="none" spc="9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AND”)</a:t>
            </a:r>
            <a:r>
              <a:rPr sz="2600" b="0" u="none" spc="10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gate,</a:t>
            </a:r>
            <a:r>
              <a:rPr sz="2600" b="0" u="none" spc="10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if</a:t>
            </a:r>
            <a:r>
              <a:rPr sz="2600" b="0" u="none" spc="114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both</a:t>
            </a:r>
            <a:r>
              <a:rPr sz="2600" b="0" u="none" spc="1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 </a:t>
            </a:r>
            <a:r>
              <a:rPr sz="2600" b="0" u="none" spc="-63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inputs</a:t>
            </a:r>
            <a:r>
              <a:rPr sz="2600" b="0" u="none" spc="-2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are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1,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 output</a:t>
            </a:r>
            <a:r>
              <a:rPr sz="2600" b="0" u="none" spc="-2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is</a:t>
            </a:r>
            <a:r>
              <a:rPr sz="2600" b="0" u="none" dirty="0">
                <a:latin typeface="Times New Roman"/>
                <a:cs typeface="Times New Roman"/>
              </a:rPr>
              <a:t> 0;</a:t>
            </a:r>
            <a:r>
              <a:rPr sz="2600" b="0" u="none" spc="-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otherwise,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output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is</a:t>
            </a:r>
            <a:r>
              <a:rPr sz="2600" b="0" u="none" dirty="0">
                <a:latin typeface="Times New Roman"/>
                <a:cs typeface="Times New Roman"/>
              </a:rPr>
              <a:t> 1.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108" y="3594146"/>
            <a:ext cx="7438238" cy="25646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007" y="397510"/>
            <a:ext cx="2680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</a:t>
            </a:r>
            <a:r>
              <a:rPr sz="4000" b="1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GATE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1541"/>
            <a:ext cx="8072120" cy="821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  <a:tabLst>
                <a:tab pos="852169" algn="l"/>
                <a:tab pos="1707514" algn="l"/>
                <a:tab pos="2420620" algn="l"/>
                <a:tab pos="3296920" algn="l"/>
                <a:tab pos="4766310" algn="l"/>
                <a:tab pos="5624830" algn="l"/>
                <a:tab pos="6503034" algn="l"/>
                <a:tab pos="6810375" algn="l"/>
                <a:tab pos="7599045" algn="l"/>
              </a:tabLst>
            </a:pPr>
            <a:r>
              <a:rPr sz="2600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	Gat</a:t>
            </a:r>
            <a:r>
              <a:rPr sz="2600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:	</a:t>
            </a:r>
            <a:r>
              <a:rPr sz="2600" dirty="0">
                <a:latin typeface="Arial MT"/>
                <a:cs typeface="Arial MT"/>
              </a:rPr>
              <a:t>The	N</a:t>
            </a:r>
            <a:r>
              <a:rPr sz="2600" spc="-10" dirty="0">
                <a:latin typeface="Arial MT"/>
                <a:cs typeface="Arial MT"/>
              </a:rPr>
              <a:t>O</a:t>
            </a:r>
            <a:r>
              <a:rPr sz="2600" dirty="0">
                <a:latin typeface="Arial MT"/>
                <a:cs typeface="Arial MT"/>
              </a:rPr>
              <a:t>R	</a:t>
            </a:r>
            <a:r>
              <a:rPr sz="2600" spc="-5" dirty="0">
                <a:latin typeface="Arial MT"/>
                <a:cs typeface="Arial MT"/>
              </a:rPr>
              <a:t>(“</a:t>
            </a:r>
            <a:r>
              <a:rPr sz="2600" spc="-15" dirty="0">
                <a:latin typeface="Arial MT"/>
                <a:cs typeface="Arial MT"/>
              </a:rPr>
              <a:t>N</a:t>
            </a:r>
            <a:r>
              <a:rPr sz="2600" dirty="0">
                <a:latin typeface="Arial MT"/>
                <a:cs typeface="Arial MT"/>
              </a:rPr>
              <a:t>OT</a:t>
            </a:r>
            <a:r>
              <a:rPr sz="2600" spc="3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of	OR</a:t>
            </a:r>
            <a:r>
              <a:rPr sz="2600" spc="-5" dirty="0">
                <a:latin typeface="Arial MT"/>
                <a:cs typeface="Arial MT"/>
              </a:rPr>
              <a:t>”</a:t>
            </a:r>
            <a:r>
              <a:rPr sz="2600" dirty="0">
                <a:latin typeface="Arial MT"/>
                <a:cs typeface="Arial MT"/>
              </a:rPr>
              <a:t>)	gate,	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f	bo</a:t>
            </a:r>
            <a:r>
              <a:rPr sz="2600" spc="10" dirty="0">
                <a:latin typeface="Arial MT"/>
                <a:cs typeface="Arial MT"/>
              </a:rPr>
              <a:t>t</a:t>
            </a:r>
            <a:r>
              <a:rPr sz="2600" dirty="0">
                <a:latin typeface="Arial MT"/>
                <a:cs typeface="Arial MT"/>
              </a:rPr>
              <a:t>h	the  inputs are 0,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 </a:t>
            </a:r>
            <a:r>
              <a:rPr sz="2600" spc="-5" dirty="0">
                <a:latin typeface="Arial MT"/>
                <a:cs typeface="Arial MT"/>
              </a:rPr>
              <a:t>is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1;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otherwise,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output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is </a:t>
            </a:r>
            <a:r>
              <a:rPr sz="2600" dirty="0">
                <a:latin typeface="Arial MT"/>
                <a:cs typeface="Arial MT"/>
              </a:rPr>
              <a:t>0.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725" y="3618823"/>
            <a:ext cx="7846422" cy="25484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9768"/>
            <a:ext cx="8074025" cy="156146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3600" spc="-5" dirty="0"/>
              <a:t>XOR</a:t>
            </a:r>
            <a:r>
              <a:rPr sz="3600" spc="-30" dirty="0"/>
              <a:t> </a:t>
            </a:r>
            <a:r>
              <a:rPr sz="3600" spc="-70" dirty="0"/>
              <a:t>GATE</a:t>
            </a:r>
            <a:endParaRPr sz="3600"/>
          </a:p>
          <a:p>
            <a:pPr marL="12700" marR="5080">
              <a:lnSpc>
                <a:spcPct val="100400"/>
              </a:lnSpc>
              <a:spcBef>
                <a:spcPts val="625"/>
              </a:spcBef>
            </a:pPr>
            <a:r>
              <a:rPr sz="2600" b="0" spc="-5" dirty="0">
                <a:latin typeface="Times New Roman"/>
                <a:cs typeface="Times New Roman"/>
              </a:rPr>
              <a:t>XOR</a:t>
            </a:r>
            <a:r>
              <a:rPr sz="2600" b="0" spc="254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Gate:</a:t>
            </a:r>
            <a:r>
              <a:rPr sz="2600" b="0" spc="254" dirty="0">
                <a:latin typeface="Times New Roman"/>
                <a:cs typeface="Times New Roman"/>
              </a:rPr>
              <a:t> </a:t>
            </a:r>
            <a:r>
              <a:rPr sz="2600" b="0" u="none" spc="5" dirty="0">
                <a:latin typeface="Arial MT"/>
                <a:cs typeface="Arial MT"/>
              </a:rPr>
              <a:t>For</a:t>
            </a:r>
            <a:r>
              <a:rPr sz="2600" b="0" u="none" spc="175" dirty="0">
                <a:latin typeface="Arial MT"/>
                <a:cs typeface="Arial MT"/>
              </a:rPr>
              <a:t> </a:t>
            </a:r>
            <a:r>
              <a:rPr sz="2600" b="0" u="none" spc="-10" dirty="0">
                <a:latin typeface="Arial MT"/>
                <a:cs typeface="Arial MT"/>
              </a:rPr>
              <a:t>XOR</a:t>
            </a:r>
            <a:r>
              <a:rPr sz="2600" b="0" u="none" spc="19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gate,</a:t>
            </a:r>
            <a:r>
              <a:rPr sz="2600" b="0" u="none" spc="175" dirty="0">
                <a:latin typeface="Arial MT"/>
                <a:cs typeface="Arial MT"/>
              </a:rPr>
              <a:t> </a:t>
            </a:r>
            <a:r>
              <a:rPr sz="2600" b="0" u="none" spc="-5" dirty="0">
                <a:latin typeface="Arial MT"/>
                <a:cs typeface="Arial MT"/>
              </a:rPr>
              <a:t>if</a:t>
            </a:r>
            <a:r>
              <a:rPr sz="2600" b="0" u="none" spc="185" dirty="0">
                <a:latin typeface="Arial MT"/>
                <a:cs typeface="Arial MT"/>
              </a:rPr>
              <a:t> </a:t>
            </a:r>
            <a:r>
              <a:rPr sz="2600" b="0" u="none" spc="5" dirty="0">
                <a:latin typeface="Arial MT"/>
                <a:cs typeface="Arial MT"/>
              </a:rPr>
              <a:t>both</a:t>
            </a:r>
            <a:r>
              <a:rPr sz="2600" b="0" u="none" spc="18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the</a:t>
            </a:r>
            <a:r>
              <a:rPr sz="2600" b="0" u="none" spc="19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inputs</a:t>
            </a:r>
            <a:r>
              <a:rPr sz="2600" b="0" u="none" spc="18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are</a:t>
            </a:r>
            <a:r>
              <a:rPr sz="2600" b="0" u="none" spc="180" dirty="0">
                <a:latin typeface="Arial MT"/>
                <a:cs typeface="Arial MT"/>
              </a:rPr>
              <a:t> </a:t>
            </a:r>
            <a:r>
              <a:rPr sz="2600" b="0" u="none" spc="5" dirty="0">
                <a:latin typeface="Arial MT"/>
                <a:cs typeface="Arial MT"/>
              </a:rPr>
              <a:t>same, </a:t>
            </a:r>
            <a:r>
              <a:rPr sz="2600" b="0" u="none" spc="-70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the output</a:t>
            </a:r>
            <a:r>
              <a:rPr sz="2600" b="0" u="none" spc="10" dirty="0">
                <a:latin typeface="Arial MT"/>
                <a:cs typeface="Arial MT"/>
              </a:rPr>
              <a:t> </a:t>
            </a:r>
            <a:r>
              <a:rPr sz="2600" b="0" u="none" spc="-5" dirty="0">
                <a:latin typeface="Arial MT"/>
                <a:cs typeface="Arial MT"/>
              </a:rPr>
              <a:t>is</a:t>
            </a:r>
            <a:r>
              <a:rPr sz="2600" b="0" u="none" dirty="0">
                <a:latin typeface="Arial MT"/>
                <a:cs typeface="Arial MT"/>
              </a:rPr>
              <a:t> </a:t>
            </a:r>
            <a:r>
              <a:rPr sz="2600" b="0" u="none" spc="5" dirty="0">
                <a:latin typeface="Arial MT"/>
                <a:cs typeface="Arial MT"/>
              </a:rPr>
              <a:t>0;</a:t>
            </a:r>
            <a:r>
              <a:rPr sz="2600" b="0" u="none" spc="-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otherwise,</a:t>
            </a:r>
            <a:r>
              <a:rPr sz="2600" b="0" u="none" spc="-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the</a:t>
            </a:r>
            <a:r>
              <a:rPr sz="2600" b="0" u="none" spc="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output</a:t>
            </a:r>
            <a:r>
              <a:rPr sz="2600" b="0" u="none" spc="-5" dirty="0">
                <a:latin typeface="Arial MT"/>
                <a:cs typeface="Arial MT"/>
              </a:rPr>
              <a:t> is</a:t>
            </a:r>
            <a:r>
              <a:rPr sz="2600" b="0" u="none" spc="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1.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919" y="3421914"/>
            <a:ext cx="7753761" cy="2386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7368"/>
            <a:ext cx="7299959" cy="156146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770255" algn="ctr">
              <a:lnSpc>
                <a:spcPct val="100000"/>
              </a:lnSpc>
              <a:spcBef>
                <a:spcPts val="980"/>
              </a:spcBef>
            </a:pPr>
            <a:r>
              <a:rPr sz="3600" spc="-5" dirty="0"/>
              <a:t>XNOR</a:t>
            </a:r>
            <a:r>
              <a:rPr sz="3600" spc="-35" dirty="0"/>
              <a:t> </a:t>
            </a:r>
            <a:r>
              <a:rPr sz="3600" spc="-70" dirty="0"/>
              <a:t>GATE</a:t>
            </a:r>
            <a:endParaRPr sz="3600"/>
          </a:p>
          <a:p>
            <a:pPr marL="12700" marR="5080">
              <a:lnSpc>
                <a:spcPct val="100400"/>
              </a:lnSpc>
              <a:spcBef>
                <a:spcPts val="625"/>
              </a:spcBef>
            </a:pPr>
            <a:r>
              <a:rPr sz="2600" b="0" dirty="0">
                <a:latin typeface="Times New Roman"/>
                <a:cs typeface="Times New Roman"/>
              </a:rPr>
              <a:t>XNOR </a:t>
            </a:r>
            <a:r>
              <a:rPr sz="2600" b="0" spc="-5" dirty="0">
                <a:latin typeface="Times New Roman"/>
                <a:cs typeface="Times New Roman"/>
              </a:rPr>
              <a:t>Gate</a:t>
            </a:r>
            <a:r>
              <a:rPr sz="2600" b="0" u="none" spc="-5" dirty="0">
                <a:latin typeface="Times New Roman"/>
                <a:cs typeface="Times New Roman"/>
              </a:rPr>
              <a:t>: </a:t>
            </a:r>
            <a:r>
              <a:rPr sz="2600" b="0" u="none" dirty="0">
                <a:latin typeface="Arial MT"/>
                <a:cs typeface="Arial MT"/>
              </a:rPr>
              <a:t>For </a:t>
            </a:r>
            <a:r>
              <a:rPr sz="2600" b="0" u="none" spc="-5" dirty="0">
                <a:latin typeface="Arial MT"/>
                <a:cs typeface="Arial MT"/>
              </a:rPr>
              <a:t>XNOR </a:t>
            </a:r>
            <a:r>
              <a:rPr sz="2600" b="0" u="none" dirty="0">
                <a:latin typeface="Arial MT"/>
                <a:cs typeface="Arial MT"/>
              </a:rPr>
              <a:t>gate, </a:t>
            </a:r>
            <a:r>
              <a:rPr sz="2600" b="0" u="none" spc="-10" dirty="0">
                <a:latin typeface="Arial MT"/>
                <a:cs typeface="Arial MT"/>
              </a:rPr>
              <a:t>if </a:t>
            </a:r>
            <a:r>
              <a:rPr sz="2600" b="0" u="none" dirty="0">
                <a:latin typeface="Arial MT"/>
                <a:cs typeface="Arial MT"/>
              </a:rPr>
              <a:t>both the inputs are </a:t>
            </a:r>
            <a:r>
              <a:rPr sz="2600" b="0" u="none" spc="-7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same,</a:t>
            </a:r>
            <a:r>
              <a:rPr sz="2600" b="0" u="none" spc="-2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the</a:t>
            </a:r>
            <a:r>
              <a:rPr sz="2600" b="0" u="none" spc="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output is 1; otherwise,</a:t>
            </a:r>
            <a:r>
              <a:rPr sz="2600" b="0" u="none" spc="-2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the</a:t>
            </a:r>
            <a:r>
              <a:rPr sz="2600" b="0" u="none" spc="10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output</a:t>
            </a:r>
            <a:r>
              <a:rPr sz="2600" b="0" u="none" spc="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is</a:t>
            </a:r>
            <a:r>
              <a:rPr sz="2600" b="0" u="none" spc="-15" dirty="0">
                <a:latin typeface="Arial MT"/>
                <a:cs typeface="Arial MT"/>
              </a:rPr>
              <a:t> </a:t>
            </a:r>
            <a:r>
              <a:rPr sz="2600" b="0" u="none" dirty="0">
                <a:latin typeface="Arial MT"/>
                <a:cs typeface="Arial MT"/>
              </a:rPr>
              <a:t>0.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6304" y="2819400"/>
            <a:ext cx="8769350" cy="3848100"/>
            <a:chOff x="146304" y="2819400"/>
            <a:chExt cx="8769350" cy="3848100"/>
          </a:xfrm>
        </p:grpSpPr>
        <p:sp>
          <p:nvSpPr>
            <p:cNvPr id="4" name="object 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819400"/>
              <a:ext cx="8610600" cy="35814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938" y="245110"/>
            <a:ext cx="67265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9470" marR="5080" indent="-2097405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PROPERTIES</a:t>
            </a:r>
            <a:r>
              <a:rPr sz="4000" spc="20" dirty="0"/>
              <a:t> </a:t>
            </a:r>
            <a:r>
              <a:rPr sz="4000" spc="-5" dirty="0"/>
              <a:t>OF</a:t>
            </a:r>
            <a:r>
              <a:rPr sz="4000" spc="-160" dirty="0"/>
              <a:t> </a:t>
            </a:r>
            <a:r>
              <a:rPr sz="4000" spc="-10" dirty="0"/>
              <a:t>BOOLEAN </a:t>
            </a:r>
            <a:r>
              <a:rPr sz="4000" u="none" spc="-985" dirty="0"/>
              <a:t> </a:t>
            </a:r>
            <a:r>
              <a:rPr sz="4000" spc="-10" dirty="0"/>
              <a:t>ALGEBRA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447800"/>
            <a:ext cx="8839200" cy="3733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0561" y="325323"/>
            <a:ext cx="61868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BASIC</a:t>
            </a:r>
            <a:r>
              <a:rPr sz="2600" spc="-15" dirty="0"/>
              <a:t> </a:t>
            </a:r>
            <a:r>
              <a:rPr sz="2600" dirty="0"/>
              <a:t>RULES</a:t>
            </a:r>
            <a:r>
              <a:rPr sz="2600" spc="-15" dirty="0"/>
              <a:t> </a:t>
            </a:r>
            <a:r>
              <a:rPr sz="2600" dirty="0"/>
              <a:t>OF</a:t>
            </a:r>
            <a:r>
              <a:rPr sz="2600" spc="-105" dirty="0"/>
              <a:t> </a:t>
            </a:r>
            <a:r>
              <a:rPr sz="2600" dirty="0"/>
              <a:t>BOOLEAN</a:t>
            </a:r>
            <a:r>
              <a:rPr sz="2600" spc="-165" dirty="0"/>
              <a:t> </a:t>
            </a:r>
            <a:r>
              <a:rPr sz="2600" dirty="0"/>
              <a:t>ALGEB</a:t>
            </a:r>
            <a:r>
              <a:rPr sz="2600" spc="5" dirty="0"/>
              <a:t>R</a:t>
            </a:r>
            <a:r>
              <a:rPr sz="2600" dirty="0"/>
              <a:t>A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230" y="1348109"/>
            <a:ext cx="7630240" cy="36810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03504" y="325323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33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Reference Books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2200" y="6554840"/>
            <a:ext cx="153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71EB0D1-E2CE-4BBA-8A3F-DA4DAB9BCC00}" type="slidenum">
              <a:rPr lang="en-IN" sz="1600" b="1" smtClean="0">
                <a:solidFill>
                  <a:srgbClr val="002060"/>
                </a:solidFill>
                <a:latin typeface="Trebuchet MS" pitchFamily="34" charset="0"/>
                <a:cs typeface="Arial" pitchFamily="34" charset="0"/>
              </a:rPr>
              <a:pPr algn="r"/>
              <a:t>9</a:t>
            </a:fld>
            <a:endParaRPr lang="en-IN" sz="1600" b="1" dirty="0">
              <a:solidFill>
                <a:srgbClr val="002060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5362" y="740979"/>
            <a:ext cx="8092485" cy="54706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R1 John M Yarbrough, "</a:t>
            </a:r>
            <a:r>
              <a:rPr lang="en-US" sz="2400" b="1" dirty="0"/>
              <a:t>Digital Logic Applications and Design</a:t>
            </a:r>
            <a:r>
              <a:rPr lang="en-US" sz="2400" dirty="0"/>
              <a:t>", Thomson Learning,</a:t>
            </a:r>
          </a:p>
          <a:p>
            <a:pPr algn="just"/>
            <a:r>
              <a:rPr lang="en-IN" sz="2400" dirty="0"/>
              <a:t>2001.</a:t>
            </a:r>
          </a:p>
          <a:p>
            <a:pPr algn="just"/>
            <a:r>
              <a:rPr lang="en-US" sz="2400" dirty="0"/>
              <a:t>R2 D. P. Kothari and J. S Dhillon, "</a:t>
            </a:r>
            <a:r>
              <a:rPr lang="en-US" sz="2400" b="1" dirty="0"/>
              <a:t>Digital Circuits and Design</a:t>
            </a:r>
            <a:r>
              <a:rPr lang="en-US" sz="2400" dirty="0"/>
              <a:t>’, Pearson, 2016.</a:t>
            </a:r>
          </a:p>
          <a:p>
            <a:pPr algn="just"/>
            <a:r>
              <a:rPr lang="en-US" sz="2400" dirty="0"/>
              <a:t>R3 Charles H Roth, "</a:t>
            </a:r>
            <a:r>
              <a:rPr lang="en-US" sz="2400" b="1" dirty="0"/>
              <a:t>Fundamentals of Logic Design</a:t>
            </a:r>
            <a:r>
              <a:rPr lang="en-US" sz="2400" dirty="0"/>
              <a:t>", Cengage Learning.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616ED-B958-127A-1801-469DC972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2" y="19592"/>
            <a:ext cx="1192268" cy="4751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7127" y="1176527"/>
            <a:ext cx="287020" cy="21590"/>
          </a:xfrm>
          <a:custGeom>
            <a:avLst/>
            <a:gdLst/>
            <a:ahLst/>
            <a:cxnLst/>
            <a:rect l="l" t="t" r="r" b="b"/>
            <a:pathLst>
              <a:path w="287019" h="21590">
                <a:moveTo>
                  <a:pt x="286512" y="0"/>
                </a:moveTo>
                <a:lnTo>
                  <a:pt x="0" y="0"/>
                </a:lnTo>
                <a:lnTo>
                  <a:pt x="0" y="21336"/>
                </a:lnTo>
                <a:lnTo>
                  <a:pt x="286512" y="21336"/>
                </a:lnTo>
                <a:lnTo>
                  <a:pt x="286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1135126"/>
            <a:ext cx="33572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3195" algn="l"/>
              </a:tabLst>
            </a:pP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</a:t>
            </a:r>
            <a:r>
              <a:rPr sz="26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600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	</a:t>
            </a:r>
            <a:r>
              <a:rPr sz="26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+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𝐴</a:t>
            </a:r>
            <a:r>
              <a:rPr sz="2600" u="heavy" spc="3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=</a:t>
            </a:r>
            <a:r>
              <a:rPr sz="2600" u="heavy" spc="-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A+B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8303" y="2196083"/>
            <a:ext cx="294640" cy="29209"/>
          </a:xfrm>
          <a:custGeom>
            <a:avLst/>
            <a:gdLst/>
            <a:ahLst/>
            <a:cxnLst/>
            <a:rect l="l" t="t" r="r" b="b"/>
            <a:pathLst>
              <a:path w="294640" h="29210">
                <a:moveTo>
                  <a:pt x="294131" y="0"/>
                </a:moveTo>
                <a:lnTo>
                  <a:pt x="0" y="0"/>
                </a:lnTo>
                <a:lnTo>
                  <a:pt x="0" y="28955"/>
                </a:lnTo>
                <a:lnTo>
                  <a:pt x="294131" y="28955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5723" y="2196083"/>
            <a:ext cx="393700" cy="29209"/>
          </a:xfrm>
          <a:custGeom>
            <a:avLst/>
            <a:gdLst/>
            <a:ahLst/>
            <a:cxnLst/>
            <a:rect l="l" t="t" r="r" b="b"/>
            <a:pathLst>
              <a:path w="393700" h="29210">
                <a:moveTo>
                  <a:pt x="393191" y="0"/>
                </a:moveTo>
                <a:lnTo>
                  <a:pt x="0" y="0"/>
                </a:lnTo>
                <a:lnTo>
                  <a:pt x="0" y="28955"/>
                </a:lnTo>
                <a:lnTo>
                  <a:pt x="393191" y="28955"/>
                </a:lnTo>
                <a:lnTo>
                  <a:pt x="393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2141346"/>
            <a:ext cx="3529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u="none" spc="5" dirty="0">
                <a:latin typeface="Times New Roman"/>
                <a:cs typeface="Times New Roman"/>
              </a:rPr>
              <a:t>A+</a:t>
            </a:r>
            <a:r>
              <a:rPr sz="3600" b="0" u="none" spc="5" dirty="0">
                <a:latin typeface="Cambria Math"/>
                <a:cs typeface="Cambria Math"/>
              </a:rPr>
              <a:t>𝐴</a:t>
            </a:r>
            <a:r>
              <a:rPr sz="3600" b="0" u="none" spc="5" dirty="0">
                <a:latin typeface="Times New Roman"/>
                <a:cs typeface="Times New Roman"/>
              </a:rPr>
              <a:t>B</a:t>
            </a:r>
            <a:r>
              <a:rPr sz="3600" b="0" u="none" spc="-35" dirty="0">
                <a:latin typeface="Times New Roman"/>
                <a:cs typeface="Times New Roman"/>
              </a:rPr>
              <a:t> </a:t>
            </a:r>
            <a:r>
              <a:rPr sz="3600" b="0" u="none" dirty="0">
                <a:latin typeface="Times New Roman"/>
                <a:cs typeface="Times New Roman"/>
              </a:rPr>
              <a:t>=</a:t>
            </a:r>
            <a:r>
              <a:rPr sz="3600" b="0" u="none" spc="-204" dirty="0">
                <a:latin typeface="Times New Roman"/>
                <a:cs typeface="Times New Roman"/>
              </a:rPr>
              <a:t> </a:t>
            </a:r>
            <a:r>
              <a:rPr sz="3600" b="0" u="none" dirty="0">
                <a:latin typeface="Times New Roman"/>
                <a:cs typeface="Times New Roman"/>
              </a:rPr>
              <a:t>A.1</a:t>
            </a:r>
            <a:r>
              <a:rPr sz="3600" b="0" u="none" spc="-30" dirty="0">
                <a:latin typeface="Times New Roman"/>
                <a:cs typeface="Times New Roman"/>
              </a:rPr>
              <a:t> </a:t>
            </a:r>
            <a:r>
              <a:rPr sz="3600" b="0" u="none" dirty="0">
                <a:latin typeface="Times New Roman"/>
                <a:cs typeface="Times New Roman"/>
              </a:rPr>
              <a:t>+</a:t>
            </a:r>
            <a:r>
              <a:rPr sz="3600" b="0" u="none" spc="-20" dirty="0">
                <a:latin typeface="Times New Roman"/>
                <a:cs typeface="Times New Roman"/>
              </a:rPr>
              <a:t> </a:t>
            </a:r>
            <a:r>
              <a:rPr sz="3600" b="0" u="none" dirty="0">
                <a:latin typeface="Cambria Math"/>
                <a:cs typeface="Cambria Math"/>
              </a:rPr>
              <a:t>𝐴</a:t>
            </a:r>
            <a:r>
              <a:rPr sz="3600" b="0" u="none" spc="5" dirty="0">
                <a:latin typeface="Cambria Math"/>
                <a:cs typeface="Cambria Math"/>
              </a:rPr>
              <a:t> </a:t>
            </a:r>
            <a:r>
              <a:rPr sz="3600" b="0" u="none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1383" y="2886455"/>
            <a:ext cx="294640" cy="29209"/>
          </a:xfrm>
          <a:custGeom>
            <a:avLst/>
            <a:gdLst/>
            <a:ahLst/>
            <a:cxnLst/>
            <a:rect l="l" t="t" r="r" b="b"/>
            <a:pathLst>
              <a:path w="294639" h="29210">
                <a:moveTo>
                  <a:pt x="294131" y="0"/>
                </a:moveTo>
                <a:lnTo>
                  <a:pt x="0" y="0"/>
                </a:lnTo>
                <a:lnTo>
                  <a:pt x="0" y="28955"/>
                </a:lnTo>
                <a:lnTo>
                  <a:pt x="294131" y="28955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3283" y="3575303"/>
            <a:ext cx="294640" cy="29209"/>
          </a:xfrm>
          <a:custGeom>
            <a:avLst/>
            <a:gdLst/>
            <a:ahLst/>
            <a:cxnLst/>
            <a:rect l="l" t="t" r="r" b="b"/>
            <a:pathLst>
              <a:path w="294639" h="29210">
                <a:moveTo>
                  <a:pt x="294131" y="0"/>
                </a:moveTo>
                <a:lnTo>
                  <a:pt x="0" y="0"/>
                </a:lnTo>
                <a:lnTo>
                  <a:pt x="0" y="28955"/>
                </a:lnTo>
                <a:lnTo>
                  <a:pt x="294131" y="28955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0" y="4265676"/>
            <a:ext cx="294640" cy="29209"/>
          </a:xfrm>
          <a:custGeom>
            <a:avLst/>
            <a:gdLst/>
            <a:ahLst/>
            <a:cxnLst/>
            <a:rect l="l" t="t" r="r" b="b"/>
            <a:pathLst>
              <a:path w="294639" h="29210">
                <a:moveTo>
                  <a:pt x="294131" y="0"/>
                </a:moveTo>
                <a:lnTo>
                  <a:pt x="0" y="0"/>
                </a:lnTo>
                <a:lnTo>
                  <a:pt x="0" y="28956"/>
                </a:lnTo>
                <a:lnTo>
                  <a:pt x="294131" y="28956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2690919"/>
            <a:ext cx="3096260" cy="2094864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2384425" algn="l"/>
              </a:tabLst>
            </a:pP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-2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A(1+B) +	</a:t>
            </a:r>
            <a:r>
              <a:rPr sz="3600" dirty="0">
                <a:latin typeface="Cambria Math"/>
                <a:cs typeface="Cambria Math"/>
              </a:rPr>
              <a:t>𝐴</a:t>
            </a:r>
            <a:r>
              <a:rPr sz="3600" spc="-65" dirty="0">
                <a:latin typeface="Cambria Math"/>
                <a:cs typeface="Cambria Math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  <a:tabLst>
                <a:tab pos="1988820" algn="l"/>
              </a:tabLst>
            </a:pP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-2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</a:t>
            </a:r>
            <a:r>
              <a:rPr sz="3600" spc="-20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AB	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Cambria Math"/>
                <a:cs typeface="Cambria Math"/>
              </a:rPr>
              <a:t>𝐴</a:t>
            </a:r>
            <a:r>
              <a:rPr sz="3600" spc="-20" dirty="0">
                <a:latin typeface="Cambria Math"/>
                <a:cs typeface="Cambria Math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600" dirty="0">
                <a:latin typeface="Times New Roman"/>
                <a:cs typeface="Times New Roman"/>
              </a:rPr>
              <a:t>=</a:t>
            </a:r>
            <a:r>
              <a:rPr sz="3600" spc="-2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-2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(A</a:t>
            </a:r>
            <a:r>
              <a:rPr sz="3600" spc="-2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15" dirty="0">
                <a:latin typeface="Cambria Math"/>
                <a:cs typeface="Cambria Math"/>
              </a:rPr>
              <a:t>𝐴</a:t>
            </a:r>
            <a:r>
              <a:rPr sz="3600" spc="15" dirty="0"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0" y="-1"/>
            <a:ext cx="971600" cy="442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lang="en-US" dirty="0"/>
              <a:t>9</a:t>
            </a:r>
          </a:p>
          <a:p>
            <a:pPr marL="38100">
              <a:lnSpc>
                <a:spcPts val="1650"/>
              </a:lnSpc>
            </a:pPr>
            <a:endParaRPr dirty="0"/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0682"/>
            <a:ext cx="5661660" cy="3729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1860" algn="l"/>
              </a:tabLst>
            </a:pP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</a:t>
            </a:r>
            <a:r>
              <a:rPr sz="26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	F</a:t>
            </a: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600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A+B)</a:t>
            </a:r>
            <a:r>
              <a:rPr sz="2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A+C)</a:t>
            </a:r>
            <a:r>
              <a:rPr sz="26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=</a:t>
            </a:r>
            <a:r>
              <a:rPr sz="2600" u="heavy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A+BC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425450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(A+B</a:t>
            </a:r>
            <a:r>
              <a:rPr sz="2600" spc="-15" dirty="0">
                <a:latin typeface="Times New Roman"/>
                <a:cs typeface="Times New Roman"/>
              </a:rPr>
              <a:t>)</a:t>
            </a:r>
            <a:r>
              <a:rPr sz="2600" dirty="0">
                <a:latin typeface="Times New Roman"/>
                <a:cs typeface="Times New Roman"/>
              </a:rPr>
              <a:t>(A+C)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A.A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A.C 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B.A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B.C</a:t>
            </a:r>
            <a:endParaRPr sz="26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605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A.C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B.A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BC</a:t>
            </a:r>
            <a:endParaRPr sz="26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A(1+C)+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+BC</a:t>
            </a:r>
            <a:endParaRPr sz="26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BC</a:t>
            </a:r>
            <a:endParaRPr sz="26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A(1+B)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BC</a:t>
            </a:r>
            <a:endParaRPr sz="26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+BC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326491"/>
            <a:ext cx="3066415" cy="14427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DeMo</a:t>
            </a:r>
            <a:r>
              <a:rPr sz="2600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ga</a:t>
            </a: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600" u="heavy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’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600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eore</a:t>
            </a:r>
            <a:r>
              <a:rPr sz="2600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241935" algn="ctr">
              <a:lnSpc>
                <a:spcPct val="100000"/>
              </a:lnSpc>
              <a:spcBef>
                <a:spcPts val="600"/>
              </a:spcBef>
            </a:pPr>
            <a:r>
              <a:rPr sz="2600" spc="-5" dirty="0">
                <a:latin typeface="Times New Roman"/>
                <a:cs typeface="Times New Roman"/>
              </a:rPr>
              <a:t>(i)</a:t>
            </a:r>
            <a:endParaRPr sz="2600">
              <a:latin typeface="Times New Roman"/>
              <a:cs typeface="Times New Roman"/>
            </a:endParaRPr>
          </a:p>
          <a:p>
            <a:pPr marL="333375" algn="ctr">
              <a:lnSpc>
                <a:spcPct val="100000"/>
              </a:lnSpc>
              <a:spcBef>
                <a:spcPts val="600"/>
              </a:spcBef>
            </a:pPr>
            <a:r>
              <a:rPr sz="2600" spc="-5" dirty="0">
                <a:latin typeface="Times New Roman"/>
                <a:cs typeface="Times New Roman"/>
              </a:rPr>
              <a:t>(ii)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6304" y="2667000"/>
            <a:ext cx="8540750" cy="4000500"/>
            <a:chOff x="146304" y="2667000"/>
            <a:chExt cx="8540750" cy="4000500"/>
          </a:xfrm>
        </p:grpSpPr>
        <p:sp>
          <p:nvSpPr>
            <p:cNvPr id="4" name="object 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2667000"/>
              <a:ext cx="8305800" cy="359816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045" y="1001578"/>
            <a:ext cx="2092147" cy="419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4285" y="1647011"/>
            <a:ext cx="2268878" cy="4271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9439" y="172923"/>
            <a:ext cx="186436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u="none" dirty="0"/>
              <a:t>EXAM</a:t>
            </a:r>
            <a:r>
              <a:rPr sz="2600" u="none" spc="5" dirty="0"/>
              <a:t>P</a:t>
            </a:r>
            <a:r>
              <a:rPr sz="2600" u="none" dirty="0"/>
              <a:t>L</a:t>
            </a:r>
            <a:r>
              <a:rPr sz="2600" u="none" spc="-10" dirty="0"/>
              <a:t>E</a:t>
            </a:r>
            <a:r>
              <a:rPr sz="2600" u="none" dirty="0"/>
              <a:t>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8739" y="570331"/>
            <a:ext cx="500570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100"/>
              </a:spcBef>
            </a:pPr>
            <a:r>
              <a:rPr sz="2600" dirty="0">
                <a:latin typeface="Times New Roman"/>
                <a:cs typeface="Times New Roman"/>
              </a:rPr>
              <a:t>1.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Implement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Boolean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Expression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using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basic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Gates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304" y="1924811"/>
            <a:ext cx="8997950" cy="4742815"/>
            <a:chOff x="146304" y="1924811"/>
            <a:chExt cx="8997950" cy="4742815"/>
          </a:xfrm>
        </p:grpSpPr>
        <p:sp>
          <p:nvSpPr>
            <p:cNvPr id="5" name="object 5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68" y="1924811"/>
              <a:ext cx="8752331" cy="428548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4584" y="909234"/>
            <a:ext cx="2624170" cy="31148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7069"/>
            <a:ext cx="4622165" cy="97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100"/>
              </a:spcBef>
              <a:tabLst>
                <a:tab pos="654050" algn="l"/>
              </a:tabLst>
            </a:pPr>
            <a:r>
              <a:rPr sz="2600" b="0" u="none" dirty="0">
                <a:latin typeface="Times New Roman"/>
                <a:cs typeface="Times New Roman"/>
              </a:rPr>
              <a:t>2. </a:t>
            </a:r>
            <a:r>
              <a:rPr sz="2600" b="0" u="none" spc="-5" dirty="0">
                <a:latin typeface="Times New Roman"/>
                <a:cs typeface="Times New Roman"/>
              </a:rPr>
              <a:t>Simplify </a:t>
            </a:r>
            <a:r>
              <a:rPr sz="2600" b="0" u="none" dirty="0">
                <a:latin typeface="Times New Roman"/>
                <a:cs typeface="Times New Roman"/>
              </a:rPr>
              <a:t>the boolean </a:t>
            </a:r>
            <a:r>
              <a:rPr sz="2600" b="0" u="none" spc="-5" dirty="0">
                <a:latin typeface="Times New Roman"/>
                <a:cs typeface="Times New Roman"/>
              </a:rPr>
              <a:t>expression </a:t>
            </a:r>
            <a:r>
              <a:rPr sz="2600" b="0" u="none" spc="-63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and	</a:t>
            </a:r>
            <a:r>
              <a:rPr sz="2600" b="0" u="none" spc="-5" dirty="0">
                <a:latin typeface="Times New Roman"/>
                <a:cs typeface="Times New Roman"/>
              </a:rPr>
              <a:t>realize using</a:t>
            </a:r>
            <a:r>
              <a:rPr sz="2600" b="0" u="none" spc="-1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basic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gates.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857" y="228600"/>
            <a:ext cx="3171785" cy="4192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38200" y="1410814"/>
            <a:ext cx="8153400" cy="5219065"/>
            <a:chOff x="838200" y="1410814"/>
            <a:chExt cx="8153400" cy="52190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678" y="1410814"/>
              <a:ext cx="6499921" cy="1637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2916936"/>
              <a:ext cx="4648200" cy="27218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0" y="4876800"/>
              <a:ext cx="5181600" cy="17526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49123"/>
            <a:ext cx="787019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u="none" dirty="0">
                <a:latin typeface="Times New Roman"/>
                <a:cs typeface="Times New Roman"/>
              </a:rPr>
              <a:t>3.</a:t>
            </a:r>
            <a:r>
              <a:rPr sz="2600" b="0" u="none" spc="-50" dirty="0">
                <a:latin typeface="Times New Roman"/>
                <a:cs typeface="Times New Roman"/>
              </a:rPr>
              <a:t> </a:t>
            </a:r>
            <a:r>
              <a:rPr sz="2600" b="0" u="none" spc="-25" dirty="0">
                <a:latin typeface="Times New Roman"/>
                <a:cs typeface="Times New Roman"/>
              </a:rPr>
              <a:t>Write</a:t>
            </a:r>
            <a:r>
              <a:rPr sz="2600" b="0" u="none" spc="-5" dirty="0">
                <a:latin typeface="Times New Roman"/>
                <a:cs typeface="Times New Roman"/>
              </a:rPr>
              <a:t> the</a:t>
            </a:r>
            <a:r>
              <a:rPr sz="2600" b="0" u="none" spc="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boolean</a:t>
            </a:r>
            <a:r>
              <a:rPr sz="2600" b="0" u="none" spc="-35" dirty="0">
                <a:latin typeface="Times New Roman"/>
                <a:cs typeface="Times New Roman"/>
              </a:rPr>
              <a:t> </a:t>
            </a:r>
            <a:r>
              <a:rPr sz="2600" b="0" u="none" spc="-5" dirty="0">
                <a:latin typeface="Times New Roman"/>
                <a:cs typeface="Times New Roman"/>
              </a:rPr>
              <a:t>expression </a:t>
            </a:r>
            <a:r>
              <a:rPr sz="2600" b="0" u="none" dirty="0">
                <a:latin typeface="Times New Roman"/>
                <a:cs typeface="Times New Roman"/>
              </a:rPr>
              <a:t>for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the</a:t>
            </a:r>
            <a:r>
              <a:rPr sz="2600" b="0" u="none" spc="-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given</a:t>
            </a:r>
            <a:r>
              <a:rPr sz="2600" b="0" u="none" spc="-20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logic</a:t>
            </a:r>
            <a:r>
              <a:rPr sz="2600" b="0" u="none" spc="-15" dirty="0">
                <a:latin typeface="Times New Roman"/>
                <a:cs typeface="Times New Roman"/>
              </a:rPr>
              <a:t> </a:t>
            </a:r>
            <a:r>
              <a:rPr sz="2600" b="0" u="none" dirty="0">
                <a:latin typeface="Times New Roman"/>
                <a:cs typeface="Times New Roman"/>
              </a:rPr>
              <a:t>diagram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50509" y="1720612"/>
            <a:ext cx="7471409" cy="4985385"/>
            <a:chOff x="550509" y="1720612"/>
            <a:chExt cx="7471409" cy="498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509" y="1720612"/>
              <a:ext cx="7470977" cy="33847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9955" y="5141058"/>
              <a:ext cx="2875120" cy="15645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C4AF-C75E-4EC3-A2ED-B659323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6"/>
            <a:ext cx="8568952" cy="1325563"/>
          </a:xfrm>
        </p:spPr>
        <p:txBody>
          <a:bodyPr/>
          <a:lstStyle/>
          <a:p>
            <a:r>
              <a:rPr lang="en-US" b="1" dirty="0"/>
              <a:t>Simplifying Boolean expressions using NAND only and NOR only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41DDF-7D9E-40E3-A434-B9CFB2B5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AA685-D6E8-4BC4-A022-B86FCAF4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9" y="1725848"/>
            <a:ext cx="8241733" cy="40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122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C3FC0-26C0-4F5A-A0A2-A00E1952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26C9-9266-4A02-BF50-80190018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52537"/>
            <a:ext cx="8686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6888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Definition of Combinational Logic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Combinational Logic deals with the techniques of “combining” the basic gates into circuits that performs some desired function.</a:t>
            </a: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Examples – Adders, Subtractors, Decoders. Encoders, Multipliers etc</a:t>
            </a: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Logic circuits </a:t>
            </a: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without feedback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from output to input.</a:t>
            </a:r>
          </a:p>
          <a:p>
            <a:pPr marL="343080" indent="-34272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Logic circuits that contain </a:t>
            </a:r>
            <a:r>
              <a:rPr lang="en-US" sz="3200" b="1" strike="noStrike" spc="-1">
                <a:solidFill>
                  <a:srgbClr val="FF0000"/>
                </a:solidFill>
                <a:latin typeface="Calibri"/>
              </a:rPr>
              <a:t>no memory</a:t>
            </a:r>
            <a:endParaRPr lang="en-US" sz="3200" b="1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0AD652-F191-4672-ACF7-56CE7632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33720"/>
            <a:ext cx="7952040" cy="213336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6D2D2-47ED-42D5-BC82-889B5DE3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B75C-A9C8-4D30-95BD-02DD4046D6E5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12"/>
  <p:tag name="AS_OS" val="Microsoft Windows NT 10.0.17763.0"/>
  <p:tag name="AS_RELEASE_DATE" val="2021.12.14"/>
  <p:tag name="AS_TITLE" val="Aspose.Slides for .NET5"/>
  <p:tag name="AS_VERSION" val="21.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5537</Words>
  <Application>Microsoft Office PowerPoint</Application>
  <PresentationFormat>On-screen Show (4:3)</PresentationFormat>
  <Paragraphs>1227</Paragraphs>
  <Slides>173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7" baseType="lpstr">
      <vt:lpstr>Arial</vt:lpstr>
      <vt:lpstr>Arial MT</vt:lpstr>
      <vt:lpstr>Calibri</vt:lpstr>
      <vt:lpstr>Calibri Light</vt:lpstr>
      <vt:lpstr>Cambria Math</vt:lpstr>
      <vt:lpstr>Courier New</vt:lpstr>
      <vt:lpstr>Segoe UI Symbol</vt:lpstr>
      <vt:lpstr>Symbol</vt:lpstr>
      <vt:lpstr>Times New Roman</vt:lpstr>
      <vt:lpstr>Trebuchet MS</vt:lpstr>
      <vt:lpstr>Office Theme</vt:lpstr>
      <vt:lpstr>1_Office Theme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and Analog Basic Concepts:  Analog Signals</vt:lpstr>
      <vt:lpstr>Example of Analog Signals</vt:lpstr>
      <vt:lpstr>Digital and Analog Basic Concepts:  Digital Signals</vt:lpstr>
      <vt:lpstr>Example of Digital Signals</vt:lpstr>
      <vt:lpstr>Differences of Analog and Digital Signals</vt:lpstr>
      <vt:lpstr>Number Systems</vt:lpstr>
      <vt:lpstr>Common Number Systems</vt:lpstr>
      <vt:lpstr>Decimal numbers</vt:lpstr>
      <vt:lpstr>Decimal numbers</vt:lpstr>
      <vt:lpstr>Decimal numbers</vt:lpstr>
      <vt:lpstr>Binary Numbers</vt:lpstr>
      <vt:lpstr>Binary Numbers</vt:lpstr>
      <vt:lpstr>Octal Systems</vt:lpstr>
      <vt:lpstr>Hexadecimal Numbers</vt:lpstr>
      <vt:lpstr>Number Representation in different systems</vt:lpstr>
      <vt:lpstr>Number Representation in different systems</vt:lpstr>
      <vt:lpstr>Number Representation in different systems</vt:lpstr>
      <vt:lpstr>Number System Conversions</vt:lpstr>
      <vt:lpstr>Quick Example</vt:lpstr>
      <vt:lpstr>Decimal to Decimal</vt:lpstr>
      <vt:lpstr>Decimal to decimal</vt:lpstr>
      <vt:lpstr>Fractions</vt:lpstr>
      <vt:lpstr>Binary to Decimal</vt:lpstr>
      <vt:lpstr>Binary to Decimal</vt:lpstr>
      <vt:lpstr>Example</vt:lpstr>
      <vt:lpstr>Binary to Decimal</vt:lpstr>
      <vt:lpstr>PowerPoint Presentation</vt:lpstr>
      <vt:lpstr>Octal to Decimal</vt:lpstr>
      <vt:lpstr>Octal to Decimal</vt:lpstr>
      <vt:lpstr>Example</vt:lpstr>
      <vt:lpstr>Octal to Decimal</vt:lpstr>
      <vt:lpstr>Hexadecimal to Decimal</vt:lpstr>
      <vt:lpstr>Hexadecimal to Decimal</vt:lpstr>
      <vt:lpstr>Example</vt:lpstr>
      <vt:lpstr>Hex to Decimal</vt:lpstr>
      <vt:lpstr>Number System Conversions</vt:lpstr>
      <vt:lpstr>Number System Conversions</vt:lpstr>
      <vt:lpstr>Decimal to Binary</vt:lpstr>
      <vt:lpstr>Example</vt:lpstr>
      <vt:lpstr>Decimal to Binary</vt:lpstr>
      <vt:lpstr>Fractions</vt:lpstr>
      <vt:lpstr>Decimal to Octal</vt:lpstr>
      <vt:lpstr>Example</vt:lpstr>
      <vt:lpstr>Decimal to Hexadecimal</vt:lpstr>
      <vt:lpstr>Example</vt:lpstr>
      <vt:lpstr>Decimal to Hex</vt:lpstr>
      <vt:lpstr>Binary to Octal</vt:lpstr>
      <vt:lpstr>Binary to Octal</vt:lpstr>
      <vt:lpstr>PowerPoint Presentation</vt:lpstr>
      <vt:lpstr>Binary to Hexadecimal</vt:lpstr>
      <vt:lpstr>Binary to Hexadecimal</vt:lpstr>
      <vt:lpstr>PowerPoint Presentation</vt:lpstr>
      <vt:lpstr>Octal to Hexadecimal</vt:lpstr>
      <vt:lpstr>Octal to Hexadecimal</vt:lpstr>
      <vt:lpstr>Example</vt:lpstr>
      <vt:lpstr>Hexadecimal to Octal</vt:lpstr>
      <vt:lpstr>Hexadecimal to Octal</vt:lpstr>
      <vt:lpstr>Example</vt:lpstr>
      <vt:lpstr>Octal to Binary</vt:lpstr>
      <vt:lpstr>Octal to Binary</vt:lpstr>
      <vt:lpstr>Example</vt:lpstr>
      <vt:lpstr>Hexadecimal to Binary</vt:lpstr>
      <vt:lpstr>Hexadecimal to Binary</vt:lpstr>
      <vt:lpstr>Example</vt:lpstr>
      <vt:lpstr>Decimal to Hex</vt:lpstr>
      <vt:lpstr>Fractions</vt:lpstr>
      <vt:lpstr>LOGIC GATES</vt:lpstr>
      <vt:lpstr>AND GATE</vt:lpstr>
      <vt:lpstr>OR GATE OR Gate: For OR gate, if both the inputs are 0 the output is 0;  otherwise, the output is 1.</vt:lpstr>
      <vt:lpstr>NOT GATE NOT Gate: A NOT gate accepts one input signal (0 or 1) and  returns the complementary (opposite) signal as output.</vt:lpstr>
      <vt:lpstr>NAND GATE NAND Gate: For NAND (“NOT of AND”) gate, if both the  inputs are 1, the output is 0; otherwise, the output is 1.</vt:lpstr>
      <vt:lpstr>PowerPoint Presentation</vt:lpstr>
      <vt:lpstr>XOR GATE XOR Gate: For XOR gate, if both the inputs are same,  the output is 0; otherwise, the output is 1.</vt:lpstr>
      <vt:lpstr>XNOR GATE XNOR Gate: For XNOR gate, if both the inputs are  same, the output is 1; otherwise, the output is 0.</vt:lpstr>
      <vt:lpstr>PROPERTIES OF BOOLEAN  ALGEBRA</vt:lpstr>
      <vt:lpstr>BASIC RULES OF BOOLEAN ALGEBRA</vt:lpstr>
      <vt:lpstr>A+𝐴B = A.1 + 𝐴 B</vt:lpstr>
      <vt:lpstr>PowerPoint Presentation</vt:lpstr>
      <vt:lpstr>PowerPoint Presentation</vt:lpstr>
      <vt:lpstr>EXAMPLES</vt:lpstr>
      <vt:lpstr>2. Simplify the boolean expression  and realize using basic gates.</vt:lpstr>
      <vt:lpstr>3. Write the boolean expression for the given logic diagram</vt:lpstr>
      <vt:lpstr>Simplifying Boolean expressions using NAND only and NOR only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Combinational Logic Specification</vt:lpstr>
      <vt:lpstr>Boolean Equations</vt:lpstr>
      <vt:lpstr>Minterms</vt:lpstr>
      <vt:lpstr>Sum of Minterms</vt:lpstr>
      <vt:lpstr>Maxterms</vt:lpstr>
      <vt:lpstr>Product of Maxterms</vt:lpstr>
      <vt:lpstr>Relation of Minterm to Maxterm</vt:lpstr>
      <vt:lpstr>Canonical Forms</vt:lpstr>
      <vt:lpstr>Conversion to Canonical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Prime Implicants and Essential Prime Implicants</vt:lpstr>
      <vt:lpstr>PowerPoint Presentation</vt:lpstr>
      <vt:lpstr>Find the PI and EPI. Also find the minimal 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 = f (x,y,z) = ∏ (0,3,4,7)</vt:lpstr>
      <vt:lpstr>PowerPoint Presentation</vt:lpstr>
      <vt:lpstr>PowerPoint Presentation</vt:lpstr>
      <vt:lpstr>PowerPoint Presentation</vt:lpstr>
      <vt:lpstr>Quine-McCluskey Tabular Method</vt:lpstr>
      <vt:lpstr>PowerPoint Presentation</vt:lpstr>
      <vt:lpstr>PowerPoint Presentation</vt:lpstr>
      <vt:lpstr>PowerPoint Presentation</vt:lpstr>
      <vt:lpstr>PowerPoint Presentation</vt:lpstr>
      <vt:lpstr>End of Unit1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20EC302: Digital System Design</dc:title>
  <dc:creator>Kavitha s</dc:creator>
  <cp:lastModifiedBy>Kavitha s</cp:lastModifiedBy>
  <cp:revision>14</cp:revision>
  <cp:lastPrinted>2021-12-22T08:54:20Z</cp:lastPrinted>
  <dcterms:created xsi:type="dcterms:W3CDTF">2021-12-22T08:54:20Z</dcterms:created>
  <dcterms:modified xsi:type="dcterms:W3CDTF">2025-01-01T08:21:47Z</dcterms:modified>
</cp:coreProperties>
</file>